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7" r:id="rId2"/>
    <p:sldId id="265" r:id="rId3"/>
    <p:sldId id="261" r:id="rId4"/>
    <p:sldId id="259" r:id="rId5"/>
    <p:sldId id="268" r:id="rId6"/>
    <p:sldId id="267" r:id="rId7"/>
    <p:sldId id="270" r:id="rId8"/>
    <p:sldId id="271" r:id="rId9"/>
    <p:sldId id="274" r:id="rId10"/>
    <p:sldId id="276" r:id="rId11"/>
    <p:sldId id="277" r:id="rId12"/>
    <p:sldId id="275" r:id="rId13"/>
    <p:sldId id="272" r:id="rId1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32"/>
    <a:srgbClr val="28338D"/>
    <a:srgbClr val="15A5E7"/>
    <a:srgbClr val="0632B5"/>
    <a:srgbClr val="16B37C"/>
    <a:srgbClr val="28338C"/>
    <a:srgbClr val="EB6FB0"/>
    <a:srgbClr val="044EB7"/>
    <a:srgbClr val="0333B5"/>
    <a:srgbClr val="00A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54" d="100"/>
          <a:sy n="54" d="100"/>
        </p:scale>
        <p:origin x="2635" y="34"/>
      </p:cViewPr>
      <p:guideLst/>
    </p:cSldViewPr>
  </p:slideViewPr>
  <p:notesTextViewPr>
    <p:cViewPr>
      <p:scale>
        <a:sx n="1" d="1"/>
        <a:sy n="1" d="1"/>
      </p:scale>
      <p:origin x="0" y="0"/>
    </p:cViewPr>
  </p:notesTextViewPr>
  <p:sorterViewPr>
    <p:cViewPr>
      <p:scale>
        <a:sx n="100" d="100"/>
        <a:sy n="100" d="100"/>
      </p:scale>
      <p:origin x="0" y="-2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8C1B5-875E-4CB3-A22A-8E34D5332C2B}" type="datetimeFigureOut">
              <a:rPr lang="en-US" smtClean="0"/>
              <a:t>5/29/2021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17EFF-C9FD-4822-9C59-BFE056C66D04}" type="slidenum">
              <a:rPr lang="en-US" smtClean="0"/>
              <a:t>‹#›</a:t>
            </a:fld>
            <a:endParaRPr lang="en-US"/>
          </a:p>
        </p:txBody>
      </p:sp>
    </p:spTree>
    <p:extLst>
      <p:ext uri="{BB962C8B-B14F-4D97-AF65-F5344CB8AC3E}">
        <p14:creationId xmlns:p14="http://schemas.microsoft.com/office/powerpoint/2010/main" val="254835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17EFF-C9FD-4822-9C59-BFE056C66D04}" type="slidenum">
              <a:rPr lang="en-US" smtClean="0"/>
              <a:t>6</a:t>
            </a:fld>
            <a:endParaRPr lang="en-US"/>
          </a:p>
        </p:txBody>
      </p:sp>
    </p:spTree>
    <p:extLst>
      <p:ext uri="{BB962C8B-B14F-4D97-AF65-F5344CB8AC3E}">
        <p14:creationId xmlns:p14="http://schemas.microsoft.com/office/powerpoint/2010/main" val="72818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17EFF-C9FD-4822-9C59-BFE056C66D04}" type="slidenum">
              <a:rPr lang="en-US" smtClean="0"/>
              <a:t>8</a:t>
            </a:fld>
            <a:endParaRPr lang="en-US"/>
          </a:p>
        </p:txBody>
      </p:sp>
    </p:spTree>
    <p:extLst>
      <p:ext uri="{BB962C8B-B14F-4D97-AF65-F5344CB8AC3E}">
        <p14:creationId xmlns:p14="http://schemas.microsoft.com/office/powerpoint/2010/main" val="189362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17EFF-C9FD-4822-9C59-BFE056C66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94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B6DD5-3267-4194-986E-580D158D9A2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106771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B6DD5-3267-4194-986E-580D158D9A2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426638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B6DD5-3267-4194-986E-580D158D9A2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346736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B6DD5-3267-4194-986E-580D158D9A2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200404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B6DD5-3267-4194-986E-580D158D9A2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19883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B6DD5-3267-4194-986E-580D158D9A2B}"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267535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5B6DD5-3267-4194-986E-580D158D9A2B}" type="datetimeFigureOut">
              <a:rPr lang="en-US" smtClean="0"/>
              <a:t>5/29/2021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47477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5B6DD5-3267-4194-986E-580D158D9A2B}" type="datetimeFigureOut">
              <a:rPr lang="en-US" smtClean="0"/>
              <a:t>5/29/2021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22107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B6DD5-3267-4194-986E-580D158D9A2B}" type="datetimeFigureOut">
              <a:rPr lang="en-US" smtClean="0"/>
              <a:t>5/29/2021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280755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05B6DD5-3267-4194-986E-580D158D9A2B}"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24713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05B6DD5-3267-4194-986E-580D158D9A2B}"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CEF6E-DD6C-4C55-BFCB-AE393643D73D}" type="slidenum">
              <a:rPr lang="en-US" smtClean="0"/>
              <a:t>‹#›</a:t>
            </a:fld>
            <a:endParaRPr lang="en-US"/>
          </a:p>
        </p:txBody>
      </p:sp>
    </p:spTree>
    <p:extLst>
      <p:ext uri="{BB962C8B-B14F-4D97-AF65-F5344CB8AC3E}">
        <p14:creationId xmlns:p14="http://schemas.microsoft.com/office/powerpoint/2010/main" val="38233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05B6DD5-3267-4194-986E-580D158D9A2B}" type="datetimeFigureOut">
              <a:rPr lang="en-US" smtClean="0"/>
              <a:t>5/29/2021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A9CEF6E-DD6C-4C55-BFCB-AE393643D73D}" type="slidenum">
              <a:rPr lang="en-US" smtClean="0"/>
              <a:t>‹#›</a:t>
            </a:fld>
            <a:endParaRPr lang="en-US"/>
          </a:p>
        </p:txBody>
      </p:sp>
    </p:spTree>
    <p:extLst>
      <p:ext uri="{BB962C8B-B14F-4D97-AF65-F5344CB8AC3E}">
        <p14:creationId xmlns:p14="http://schemas.microsoft.com/office/powerpoint/2010/main" val="31951934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linkedin.com/feed/update/urn:li:activity:67420283889883955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linkedin.com/feed/update/urn:li:activity:6750054182151077888" TargetMode="External"/><Relationship Id="rId5" Type="http://schemas.openxmlformats.org/officeDocument/2006/relationships/image" Target="../media/image22.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8740"/>
            <a:ext cx="7100888" cy="1004368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3603" y="9244531"/>
            <a:ext cx="2374397" cy="47548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802" y="21496"/>
            <a:ext cx="2676847" cy="1840764"/>
          </a:xfrm>
          <a:prstGeom prst="rect">
            <a:avLst/>
          </a:prstGeom>
        </p:spPr>
      </p:pic>
      <p:sp>
        <p:nvSpPr>
          <p:cNvPr id="7" name="Oval 6"/>
          <p:cNvSpPr/>
          <p:nvPr/>
        </p:nvSpPr>
        <p:spPr>
          <a:xfrm>
            <a:off x="2343151" y="2743201"/>
            <a:ext cx="5986462" cy="5800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78744" y="1554586"/>
            <a:ext cx="2171700" cy="707886"/>
          </a:xfrm>
          <a:prstGeom prst="rect">
            <a:avLst/>
          </a:prstGeom>
          <a:noFill/>
        </p:spPr>
        <p:txBody>
          <a:bodyPr wrap="square" rtlCol="0">
            <a:spAutoFit/>
          </a:bodyPr>
          <a:lstStyle/>
          <a:p>
            <a:r>
              <a:rPr lang="en-US" sz="4000" dirty="0">
                <a:solidFill>
                  <a:srgbClr val="00AEEF"/>
                </a:solidFill>
                <a:effectLst>
                  <a:outerShdw blurRad="38100" dist="38100" dir="2700000" algn="tl">
                    <a:srgbClr val="000000">
                      <a:alpha val="43137"/>
                    </a:srgbClr>
                  </a:outerShdw>
                </a:effectLst>
                <a:latin typeface="Arial Black" panose="020B0A04020102020204" pitchFamily="34" charset="0"/>
              </a:rPr>
              <a:t>EGYPT</a:t>
            </a: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9839" y="3282036"/>
            <a:ext cx="2764329" cy="2764329"/>
          </a:xfrm>
          <a:prstGeom prst="rect">
            <a:avLst/>
          </a:prstGeom>
        </p:spPr>
      </p:pic>
      <p:sp>
        <p:nvSpPr>
          <p:cNvPr id="11" name="TextBox 10"/>
          <p:cNvSpPr txBox="1"/>
          <p:nvPr/>
        </p:nvSpPr>
        <p:spPr>
          <a:xfrm>
            <a:off x="3271838" y="5931417"/>
            <a:ext cx="4284282" cy="1477328"/>
          </a:xfrm>
          <a:prstGeom prst="rect">
            <a:avLst/>
          </a:prstGeom>
          <a:noFill/>
        </p:spPr>
        <p:txBody>
          <a:bodyPr wrap="square" rtlCol="0">
            <a:spAutoFit/>
          </a:bodyPr>
          <a:lstStyle/>
          <a:p>
            <a:r>
              <a:rPr lang="en-US" dirty="0">
                <a:solidFill>
                  <a:srgbClr val="0632B5"/>
                </a:solidFill>
                <a:effectLst>
                  <a:outerShdw blurRad="38100" dist="38100" dir="2700000" algn="tl">
                    <a:srgbClr val="000000">
                      <a:alpha val="43137"/>
                    </a:srgbClr>
                  </a:outerShdw>
                </a:effectLst>
                <a:latin typeface="Arial Black" panose="020B0A04020102020204" pitchFamily="34" charset="0"/>
              </a:rPr>
              <a:t>MAJOREL EGYPT | CAWU</a:t>
            </a:r>
          </a:p>
          <a:p>
            <a:r>
              <a:rPr lang="en-US" dirty="0">
                <a:solidFill>
                  <a:srgbClr val="0632B5"/>
                </a:solidFill>
                <a:effectLst>
                  <a:outerShdw blurRad="38100" dist="38100" dir="2700000" algn="tl">
                    <a:srgbClr val="000000">
                      <a:alpha val="43137"/>
                    </a:srgbClr>
                  </a:outerShdw>
                </a:effectLst>
                <a:latin typeface="Arial Black" panose="020B0A04020102020204" pitchFamily="34" charset="0"/>
              </a:rPr>
              <a:t>LEARNING CENTER </a:t>
            </a:r>
          </a:p>
          <a:p>
            <a:endParaRPr lang="en-US" dirty="0">
              <a:solidFill>
                <a:srgbClr val="0632B5"/>
              </a:solidFill>
              <a:effectLst>
                <a:outerShdw blurRad="38100" dist="38100" dir="2700000" algn="tl">
                  <a:srgbClr val="000000">
                    <a:alpha val="43137"/>
                  </a:srgbClr>
                </a:outerShdw>
              </a:effectLst>
              <a:latin typeface="Arial Black" panose="020B0A04020102020204" pitchFamily="34" charset="0"/>
            </a:endParaRPr>
          </a:p>
          <a:p>
            <a:r>
              <a:rPr lang="en-US" dirty="0">
                <a:solidFill>
                  <a:srgbClr val="0632B5"/>
                </a:solidFill>
                <a:effectLst>
                  <a:outerShdw blurRad="38100" dist="38100" dir="2700000" algn="tl">
                    <a:srgbClr val="000000">
                      <a:alpha val="43137"/>
                    </a:srgbClr>
                  </a:outerShdw>
                </a:effectLst>
                <a:latin typeface="Arial Black" panose="020B0A04020102020204" pitchFamily="34" charset="0"/>
              </a:rPr>
              <a:t>REFUGEE SUPPORT PARTNERSHIP</a:t>
            </a:r>
          </a:p>
        </p:txBody>
      </p:sp>
      <p:sp>
        <p:nvSpPr>
          <p:cNvPr id="2" name="TextBox 1"/>
          <p:cNvSpPr txBox="1"/>
          <p:nvPr/>
        </p:nvSpPr>
        <p:spPr>
          <a:xfrm>
            <a:off x="3728641" y="7389102"/>
            <a:ext cx="2143125" cy="707886"/>
          </a:xfrm>
          <a:prstGeom prst="rect">
            <a:avLst/>
          </a:prstGeom>
          <a:noFill/>
        </p:spPr>
        <p:txBody>
          <a:bodyPr wrap="square" rtlCol="0">
            <a:spAutoFit/>
          </a:bodyPr>
          <a:lstStyle/>
          <a:p>
            <a:pPr algn="ctr"/>
            <a:r>
              <a:rPr lang="en-US" sz="2000" dirty="0">
                <a:solidFill>
                  <a:srgbClr val="FDB932"/>
                </a:solidFill>
                <a:latin typeface="Arial Black" panose="020B0A04020102020204" pitchFamily="34" charset="0"/>
              </a:rPr>
              <a:t>2020 Q4 – 2021 Q2</a:t>
            </a:r>
          </a:p>
        </p:txBody>
      </p:sp>
      <p:pic>
        <p:nvPicPr>
          <p:cNvPr id="1026" name="Picture 2" descr="May be an image of text that says 'CENTER FOR ARAB WEST UNDERSTANDING Learning Cente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69683" y="3876040"/>
            <a:ext cx="1816100" cy="18161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H="1">
            <a:off x="5034756" y="4200519"/>
            <a:ext cx="7144" cy="127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08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313" y="-92252"/>
            <a:ext cx="7061177" cy="9998252"/>
          </a:xfrm>
          <a:prstGeom prst="rect">
            <a:avLst/>
          </a:prstGeom>
        </p:spPr>
      </p:pic>
      <p:sp>
        <p:nvSpPr>
          <p:cNvPr id="11" name="Rectangle 10"/>
          <p:cNvSpPr/>
          <p:nvPr/>
        </p:nvSpPr>
        <p:spPr>
          <a:xfrm>
            <a:off x="-160313" y="-149512"/>
            <a:ext cx="7061177" cy="1426994"/>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71462" y="83738"/>
            <a:ext cx="8341112" cy="1277613"/>
          </a:xfrm>
          <a:prstGeom prst="rect">
            <a:avLst/>
          </a:prstGeom>
          <a:noFill/>
        </p:spPr>
        <p:txBody>
          <a:bodyPr wrap="square" lIns="0" tIns="0" rIns="0" bIns="0" rtlCol="0">
            <a:no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150" normalizeH="0" baseline="0" noProof="0" dirty="0">
                <a:ln>
                  <a:noFill/>
                </a:ln>
                <a:solidFill>
                  <a:srgbClr val="15A5E7"/>
                </a:solidFill>
                <a:effectLst/>
                <a:uLnTx/>
                <a:uFillTx/>
                <a:latin typeface="Bahnschrift" panose="020B0502040204020203" pitchFamily="34" charset="0"/>
              </a:rPr>
              <a:t>EDUCATION CONTINUITY</a:t>
            </a:r>
          </a:p>
          <a:p>
            <a:pPr marR="0" lvl="0" algn="l" defTabSz="914400" rtl="0" eaLnBrk="1" fontAlgn="auto" latinLnBrk="0" hangingPunct="1">
              <a:lnSpc>
                <a:spcPct val="100000"/>
              </a:lnSpc>
              <a:spcBef>
                <a:spcPts val="0"/>
              </a:spcBef>
              <a:spcAft>
                <a:spcPts val="0"/>
              </a:spcAft>
              <a:buClrTx/>
              <a:buSzTx/>
              <a:tabLst/>
              <a:defRPr/>
            </a:pPr>
            <a:r>
              <a:rPr lang="en-US" sz="2000" b="1" spc="-150" dirty="0">
                <a:solidFill>
                  <a:srgbClr val="15A5E7"/>
                </a:solidFill>
                <a:latin typeface="Bahnschrift" panose="020B0502040204020203" pitchFamily="34" charset="0"/>
              </a:rPr>
              <a:t>SUPPORT :</a:t>
            </a:r>
          </a:p>
          <a:p>
            <a:pPr marR="0" lvl="0" algn="l" defTabSz="914400" rtl="0" eaLnBrk="1" fontAlgn="auto" latinLnBrk="0" hangingPunct="1">
              <a:lnSpc>
                <a:spcPct val="100000"/>
              </a:lnSpc>
              <a:spcBef>
                <a:spcPts val="0"/>
              </a:spcBef>
              <a:spcAft>
                <a:spcPts val="0"/>
              </a:spcAft>
              <a:buClrTx/>
              <a:buSzTx/>
              <a:tabLst/>
              <a:defRPr/>
            </a:pPr>
            <a:r>
              <a:rPr lang="en-US" sz="2000" spc="-150" dirty="0">
                <a:solidFill>
                  <a:prstClr val="white"/>
                </a:solidFill>
                <a:latin typeface="Bahnschrift" panose="020B0502040204020203" pitchFamily="34" charset="0"/>
              </a:rPr>
              <a:t> PCs/ CONNECTIVITY &amp;  CLASSROOM </a:t>
            </a:r>
          </a:p>
          <a:p>
            <a:pPr marR="0" lvl="0" algn="l" defTabSz="914400" rtl="0" eaLnBrk="1" fontAlgn="auto" latinLnBrk="0" hangingPunct="1">
              <a:lnSpc>
                <a:spcPct val="100000"/>
              </a:lnSpc>
              <a:spcBef>
                <a:spcPts val="0"/>
              </a:spcBef>
              <a:spcAft>
                <a:spcPts val="0"/>
              </a:spcAft>
              <a:buClrTx/>
              <a:buSzTx/>
              <a:tabLst/>
              <a:defRPr/>
            </a:pPr>
            <a:r>
              <a:rPr lang="en-US" sz="2000" spc="-150" dirty="0">
                <a:solidFill>
                  <a:prstClr val="white"/>
                </a:solidFill>
                <a:latin typeface="Bahnschrift" panose="020B0502040204020203" pitchFamily="34" charset="0"/>
              </a:rPr>
              <a:t>FACILITIES</a:t>
            </a:r>
            <a:endParaRPr kumimoji="0" lang="en-US" sz="2000" i="0" u="none" strike="noStrike" kern="1200" cap="none" spc="-150" normalizeH="0" baseline="0" noProof="0" dirty="0">
              <a:ln>
                <a:noFill/>
              </a:ln>
              <a:solidFill>
                <a:prstClr val="white"/>
              </a:solidFill>
              <a:effectLst/>
              <a:uLnTx/>
              <a:uFillTx/>
              <a:latin typeface="Bahnschrift" panose="020B0502040204020203" pitchFamily="34" charset="0"/>
            </a:endParaRPr>
          </a:p>
        </p:txBody>
      </p:sp>
      <p:sp>
        <p:nvSpPr>
          <p:cNvPr id="14" name="Rectangle 13"/>
          <p:cNvSpPr/>
          <p:nvPr/>
        </p:nvSpPr>
        <p:spPr>
          <a:xfrm>
            <a:off x="-160313" y="1277482"/>
            <a:ext cx="7159148" cy="7911876"/>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6103" y="-42027"/>
            <a:ext cx="1666216" cy="1666216"/>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6967" y="9092976"/>
            <a:ext cx="2301245" cy="865634"/>
          </a:xfrm>
          <a:prstGeom prst="rect">
            <a:avLst/>
          </a:prstGeom>
        </p:spPr>
      </p:pic>
      <p:cxnSp>
        <p:nvCxnSpPr>
          <p:cNvPr id="6" name="Straight Connector 5"/>
          <p:cNvCxnSpPr/>
          <p:nvPr/>
        </p:nvCxnSpPr>
        <p:spPr>
          <a:xfrm>
            <a:off x="0" y="1491797"/>
            <a:ext cx="3573061" cy="0"/>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8637" y="1882893"/>
            <a:ext cx="2108358" cy="2460984"/>
          </a:xfrm>
          <a:prstGeom prst="rect">
            <a:avLst/>
          </a:prstGeom>
          <a:ln w="28575">
            <a:solidFill>
              <a:srgbClr val="FFC000"/>
            </a:solidFill>
          </a:ln>
        </p:spPr>
      </p:pic>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69670" y="2716147"/>
            <a:ext cx="2528063" cy="3113153"/>
          </a:xfrm>
          <a:prstGeom prst="rect">
            <a:avLst/>
          </a:prstGeom>
          <a:ln w="38100">
            <a:solidFill>
              <a:srgbClr val="FFC000"/>
            </a:solidFill>
          </a:ln>
        </p:spPr>
      </p:pic>
      <p:sp>
        <p:nvSpPr>
          <p:cNvPr id="15" name="Rectangle 14"/>
          <p:cNvSpPr/>
          <p:nvPr/>
        </p:nvSpPr>
        <p:spPr>
          <a:xfrm>
            <a:off x="27292" y="8182599"/>
            <a:ext cx="4881622" cy="793794"/>
          </a:xfrm>
          <a:prstGeom prst="rect">
            <a:avLst/>
          </a:prstGeom>
          <a:solidFill>
            <a:srgbClr val="15A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effectLst>
                  <a:outerShdw blurRad="38100" dist="38100" dir="2700000" algn="tl">
                    <a:srgbClr val="000000">
                      <a:alpha val="43137"/>
                    </a:srgbClr>
                  </a:outerShdw>
                </a:effectLst>
              </a:rPr>
              <a:t>INTERNET CONNECTIVITY SUPPORTED BY MAJOREL EGYPT  FOR CAWU LEARNING CENTER</a:t>
            </a:r>
          </a:p>
        </p:txBody>
      </p:sp>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1462" y="4893964"/>
            <a:ext cx="2891385" cy="2707325"/>
          </a:xfrm>
          <a:prstGeom prst="rect">
            <a:avLst/>
          </a:prstGeom>
          <a:ln w="38100">
            <a:solidFill>
              <a:srgbClr val="FFC000"/>
            </a:solidFill>
          </a:ln>
        </p:spPr>
      </p:pic>
    </p:spTree>
    <p:extLst>
      <p:ext uri="{BB962C8B-B14F-4D97-AF65-F5344CB8AC3E}">
        <p14:creationId xmlns:p14="http://schemas.microsoft.com/office/powerpoint/2010/main" val="118368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60313" y="1526324"/>
            <a:ext cx="7159148" cy="7566651"/>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313" y="-92252"/>
            <a:ext cx="7061177" cy="9998252"/>
          </a:xfrm>
          <a:prstGeom prst="rect">
            <a:avLst/>
          </a:prstGeom>
        </p:spPr>
      </p:pic>
      <p:sp>
        <p:nvSpPr>
          <p:cNvPr id="11" name="Rectangle 10"/>
          <p:cNvSpPr/>
          <p:nvPr/>
        </p:nvSpPr>
        <p:spPr>
          <a:xfrm>
            <a:off x="-160313" y="-149512"/>
            <a:ext cx="7061177" cy="1426994"/>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456411" y="346576"/>
            <a:ext cx="8341112" cy="1277613"/>
          </a:xfrm>
          <a:prstGeom prst="rect">
            <a:avLst/>
          </a:prstGeom>
          <a:noFill/>
        </p:spPr>
        <p:txBody>
          <a:bodyPr wrap="square" lIns="0" tIns="0" rIns="0" bIns="0" rtlCol="0">
            <a:no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150" normalizeH="0" baseline="0" noProof="0" dirty="0">
                <a:ln>
                  <a:noFill/>
                </a:ln>
                <a:solidFill>
                  <a:srgbClr val="15A5E7"/>
                </a:solidFill>
                <a:effectLst/>
                <a:uLnTx/>
                <a:uFillTx/>
                <a:latin typeface="Bahnschrift" panose="020B0502040204020203" pitchFamily="34" charset="0"/>
              </a:rPr>
              <a:t>EDUCATION CONTINUITY</a:t>
            </a:r>
          </a:p>
          <a:p>
            <a:pPr marR="0" lvl="0" algn="l" defTabSz="914400" rtl="0" eaLnBrk="1" fontAlgn="auto" latinLnBrk="0" hangingPunct="1">
              <a:lnSpc>
                <a:spcPct val="100000"/>
              </a:lnSpc>
              <a:spcBef>
                <a:spcPts val="0"/>
              </a:spcBef>
              <a:spcAft>
                <a:spcPts val="0"/>
              </a:spcAft>
              <a:buClrTx/>
              <a:buSzTx/>
              <a:tabLst/>
              <a:defRPr/>
            </a:pPr>
            <a:r>
              <a:rPr lang="en-US" sz="2000" b="1" spc="-150" dirty="0">
                <a:solidFill>
                  <a:srgbClr val="15A5E7"/>
                </a:solidFill>
                <a:latin typeface="Bahnschrift" panose="020B0502040204020203" pitchFamily="34" charset="0"/>
              </a:rPr>
              <a:t>SUPPORT :</a:t>
            </a:r>
          </a:p>
          <a:p>
            <a:pPr marR="0" lvl="0" algn="l" defTabSz="914400" rtl="0" eaLnBrk="1" fontAlgn="auto" latinLnBrk="0" hangingPunct="1">
              <a:lnSpc>
                <a:spcPct val="100000"/>
              </a:lnSpc>
              <a:spcBef>
                <a:spcPts val="0"/>
              </a:spcBef>
              <a:spcAft>
                <a:spcPts val="0"/>
              </a:spcAft>
              <a:buClrTx/>
              <a:buSzTx/>
              <a:tabLst/>
              <a:defRPr/>
            </a:pPr>
            <a:r>
              <a:rPr lang="en-US" sz="2000" spc="-150" noProof="0" dirty="0">
                <a:solidFill>
                  <a:prstClr val="white"/>
                </a:solidFill>
                <a:latin typeface="Bahnschrift" panose="020B0502040204020203" pitchFamily="34" charset="0"/>
              </a:rPr>
              <a:t>FUNDRAISING     DINNER  </a:t>
            </a:r>
            <a:endParaRPr kumimoji="0" lang="en-US" sz="2000" i="0" u="none" strike="noStrike" kern="1200" cap="none" spc="-150" normalizeH="0" baseline="0" noProof="0" dirty="0">
              <a:ln>
                <a:noFill/>
              </a:ln>
              <a:solidFill>
                <a:prstClr val="white"/>
              </a:solidFill>
              <a:effectLst/>
              <a:uLnTx/>
              <a:uFillTx/>
              <a:latin typeface="Bahnschrift" panose="020B0502040204020203" pitchFamily="34" charset="0"/>
            </a:endParaRPr>
          </a:p>
        </p:txBody>
      </p:sp>
      <p:sp>
        <p:nvSpPr>
          <p:cNvPr id="14" name="Rectangle 13"/>
          <p:cNvSpPr/>
          <p:nvPr/>
        </p:nvSpPr>
        <p:spPr>
          <a:xfrm>
            <a:off x="-160313" y="1277482"/>
            <a:ext cx="7159148" cy="7911876"/>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6103" y="-42027"/>
            <a:ext cx="1666216" cy="1666216"/>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5297" y="9092975"/>
            <a:ext cx="2301245" cy="865634"/>
          </a:xfrm>
          <a:prstGeom prst="rect">
            <a:avLst/>
          </a:prstGeom>
        </p:spPr>
      </p:pic>
      <p:cxnSp>
        <p:nvCxnSpPr>
          <p:cNvPr id="6" name="Straight Connector 5"/>
          <p:cNvCxnSpPr/>
          <p:nvPr/>
        </p:nvCxnSpPr>
        <p:spPr>
          <a:xfrm>
            <a:off x="157163" y="1469064"/>
            <a:ext cx="3573061" cy="0"/>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5384" y="3206160"/>
            <a:ext cx="5767754" cy="2951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157163" y="7500938"/>
            <a:ext cx="5029200" cy="1195141"/>
          </a:xfrm>
          <a:prstGeom prst="rect">
            <a:avLst/>
          </a:prstGeom>
          <a:solidFill>
            <a:srgbClr val="15A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effectLst>
                  <a:outerShdw blurRad="38100" dist="38100" dir="2700000" algn="tl">
                    <a:srgbClr val="000000">
                      <a:alpha val="43137"/>
                    </a:srgbClr>
                  </a:outerShdw>
                </a:effectLst>
              </a:rPr>
              <a:t>THE AMERICAN UNIVERSITY IN CAIRO, &amp; MAJOREL EGYPT TO SUPPORT IN REFURBISHING CLASSROOM FACILITIES FOR CAWU LEARNING CENTER</a:t>
            </a:r>
          </a:p>
        </p:txBody>
      </p:sp>
    </p:spTree>
    <p:extLst>
      <p:ext uri="{BB962C8B-B14F-4D97-AF65-F5344CB8AC3E}">
        <p14:creationId xmlns:p14="http://schemas.microsoft.com/office/powerpoint/2010/main" val="183460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9" y="0"/>
            <a:ext cx="7164217" cy="10133264"/>
          </a:xfrm>
          <a:prstGeom prst="rect">
            <a:avLst/>
          </a:prstGeom>
        </p:spPr>
      </p:pic>
      <p:sp>
        <p:nvSpPr>
          <p:cNvPr id="6" name="TextBox 5"/>
          <p:cNvSpPr txBox="1"/>
          <p:nvPr/>
        </p:nvSpPr>
        <p:spPr>
          <a:xfrm>
            <a:off x="421093" y="121963"/>
            <a:ext cx="6313536" cy="142875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150" normalizeH="0" baseline="0" noProof="0" dirty="0">
                <a:ln>
                  <a:noFill/>
                </a:ln>
                <a:solidFill>
                  <a:schemeClr val="bg1"/>
                </a:solidFill>
                <a:effectLst/>
                <a:uLnTx/>
                <a:uFillTx/>
                <a:latin typeface="Bahnschrift" panose="020B0502040204020203" pitchFamily="34" charset="0"/>
                <a:ea typeface="+mn-ea"/>
                <a:cs typeface="+mn-cs"/>
              </a:rPr>
              <a:t>&gt; MAJOREL EGYPT  </a:t>
            </a:r>
            <a:r>
              <a:rPr kumimoji="0" lang="en-US" sz="2600" b="1" i="0" u="none" strike="noStrike" kern="1200" cap="none" spc="-150" normalizeH="0" baseline="0" noProof="0" dirty="0">
                <a:ln>
                  <a:noFill/>
                </a:ln>
                <a:solidFill>
                  <a:schemeClr val="bg1"/>
                </a:solidFill>
                <a:effectLst/>
                <a:uLnTx/>
                <a:uFillTx/>
                <a:latin typeface="Calibri" panose="020F0502020204030204"/>
                <a:ea typeface="+mn-ea"/>
                <a:cs typeface="+mn-cs"/>
              </a:rPr>
              <a:t>- CONTRIBUTES</a:t>
            </a:r>
            <a:r>
              <a:rPr kumimoji="0" lang="en-US" sz="2600" b="1" i="0" u="none" strike="noStrike" kern="1200" cap="none" spc="-150" normalizeH="0" noProof="0" dirty="0">
                <a:ln>
                  <a:noFill/>
                </a:ln>
                <a:solidFill>
                  <a:schemeClr val="bg1"/>
                </a:solidFill>
                <a:effectLst/>
                <a:uLnTx/>
                <a:uFillTx/>
                <a:latin typeface="Calibri" panose="020F0502020204030204"/>
                <a:ea typeface="+mn-ea"/>
                <a:cs typeface="+mn-cs"/>
              </a:rPr>
              <a:t> TO </a:t>
            </a:r>
            <a:r>
              <a:rPr kumimoji="0" lang="en-US" sz="2600" b="1" i="0" u="none" strike="noStrike" kern="1200" cap="none" spc="-150" normalizeH="0" baseline="0" noProof="0" dirty="0">
                <a:ln>
                  <a:noFill/>
                </a:ln>
                <a:solidFill>
                  <a:schemeClr val="bg1"/>
                </a:solidFill>
                <a:effectLst/>
                <a:uLnTx/>
                <a:uFillTx/>
                <a:latin typeface="Calibri" panose="020F0502020204030204"/>
                <a:ea typeface="+mn-ea"/>
                <a:cs typeface="+mn-cs"/>
              </a:rPr>
              <a:t>FULL SCHOOL/SESSIONS</a:t>
            </a:r>
            <a:r>
              <a:rPr kumimoji="0" lang="en-US" sz="2600" b="1" i="0" u="none" strike="noStrike" kern="1200" cap="none" spc="-150" normalizeH="0" noProof="0" dirty="0">
                <a:ln>
                  <a:noFill/>
                </a:ln>
                <a:solidFill>
                  <a:schemeClr val="bg1"/>
                </a:solidFill>
                <a:effectLst/>
                <a:uLnTx/>
                <a:uFillTx/>
                <a:latin typeface="Calibri" panose="020F0502020204030204"/>
                <a:ea typeface="+mn-ea"/>
                <a:cs typeface="+mn-cs"/>
              </a:rPr>
              <a:t> CONNECTIVITY FACILITIES &amp; CLASSROOM FACILITIES FOR CAWU LEARNING CENTER</a:t>
            </a:r>
            <a:endParaRPr kumimoji="0" lang="en-US" sz="2600" b="1" i="0" u="none" strike="noStrike" kern="1200" cap="none" spc="-150" normalizeH="0" baseline="0" noProof="0" dirty="0">
              <a:ln>
                <a:noFill/>
              </a:ln>
              <a:solidFill>
                <a:schemeClr val="bg1"/>
              </a:solidFill>
              <a:effectLst/>
              <a:uLnTx/>
              <a:uFillTx/>
              <a:latin typeface="Bahnschrift" panose="020B0502040204020203" pitchFamily="34" charset="0"/>
              <a:ea typeface="+mn-ea"/>
              <a:cs typeface="+mn-cs"/>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3835" y="8548348"/>
            <a:ext cx="1462527" cy="146252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4864" y="9278351"/>
            <a:ext cx="1105543" cy="760731"/>
          </a:xfrm>
          <a:prstGeom prst="rect">
            <a:avLst/>
          </a:prstGeom>
        </p:spPr>
      </p:pic>
      <p:cxnSp>
        <p:nvCxnSpPr>
          <p:cNvPr id="9" name="Straight Connector 8"/>
          <p:cNvCxnSpPr/>
          <p:nvPr/>
        </p:nvCxnSpPr>
        <p:spPr>
          <a:xfrm>
            <a:off x="6131362" y="9372600"/>
            <a:ext cx="0" cy="60748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8574" y="1847098"/>
            <a:ext cx="6699426" cy="7043467"/>
          </a:xfrm>
          <a:prstGeom prst="rect">
            <a:avLst/>
          </a:prstGeom>
          <a:noFill/>
        </p:spPr>
        <p:txBody>
          <a:bodyPr wrap="square" rtlCol="0">
            <a:spAutoFit/>
          </a:bodyPr>
          <a:lstStyle/>
          <a:p>
            <a:r>
              <a:rPr lang="en-US" sz="1500" dirty="0">
                <a:solidFill>
                  <a:srgbClr val="28338D"/>
                </a:solidFill>
              </a:rPr>
              <a:t>Majorel Egypt , the leading BPO/CX company, under its CSR initiative, has announced to launching a dedicated program in 2021 to support connectivity &amp; technology support for CAWU - Learning Center Refugee during COVID to enable educational activities &amp; sessions to move forward during the toughest times.</a:t>
            </a:r>
          </a:p>
          <a:p>
            <a:r>
              <a:rPr lang="en-US" sz="1500" dirty="0">
                <a:solidFill>
                  <a:srgbClr val="28338D"/>
                </a:solidFill>
              </a:rPr>
              <a:t> </a:t>
            </a:r>
          </a:p>
          <a:p>
            <a:r>
              <a:rPr lang="en-US" sz="1500" dirty="0">
                <a:solidFill>
                  <a:srgbClr val="28338D"/>
                </a:solidFill>
              </a:rPr>
              <a:t>The CSR team – along with Majorel Egypt’s IT team , identified the critical problems including providing PCs &amp; connectivity devices for the children – to ensure that the education engagement &amp; continuity of the learning set-up across all online sessions is significantly subsidized.</a:t>
            </a:r>
          </a:p>
          <a:p>
            <a:endParaRPr lang="en-US" sz="1500" dirty="0">
              <a:solidFill>
                <a:srgbClr val="28338D"/>
              </a:solidFill>
            </a:endParaRPr>
          </a:p>
          <a:p>
            <a:r>
              <a:rPr lang="en-US" sz="1500" dirty="0">
                <a:solidFill>
                  <a:srgbClr val="28338D"/>
                </a:solidFill>
              </a:rPr>
              <a:t>Majorel Egypt also organized a Charity dinner to support raising funds for enhanced classroom &amp; learning facilities for CAWU Learning Center for Refugees.</a:t>
            </a:r>
            <a:br>
              <a:rPr lang="en-US" sz="1500" dirty="0">
                <a:solidFill>
                  <a:srgbClr val="28338D"/>
                </a:solidFill>
              </a:rPr>
            </a:br>
            <a:r>
              <a:rPr lang="en-US" sz="1500" dirty="0">
                <a:solidFill>
                  <a:srgbClr val="28338D"/>
                </a:solidFill>
              </a:rPr>
              <a:t>It was incredible to witness a prominent crowd, coming together to support a good cause. The gathering was a chance for all supporters to converse with the Majorel Egypt’s CEO, Ricardo Langwieder and other leaders gathered to discuss developing the capabilities needed for a successful learning environment</a:t>
            </a:r>
            <a:r>
              <a:rPr lang="en-US" sz="1570" dirty="0">
                <a:solidFill>
                  <a:srgbClr val="28338D"/>
                </a:solidFill>
              </a:rPr>
              <a:t>.</a:t>
            </a:r>
          </a:p>
          <a:p>
            <a:endParaRPr lang="en-US" sz="1500" dirty="0">
              <a:solidFill>
                <a:srgbClr val="28338D"/>
              </a:solidFill>
            </a:endParaRPr>
          </a:p>
          <a:p>
            <a:r>
              <a:rPr lang="en-US" sz="1400" i="1" dirty="0">
                <a:solidFill>
                  <a:srgbClr val="28338D"/>
                </a:solidFill>
              </a:rPr>
              <a:t>Picture - From left to right standing: Peter Mathias, CEO Achieve Education International Consultants For Tomorrow, Ricardo Langwieder, CEO Majorel Egypt , Francis </a:t>
            </a:r>
            <a:r>
              <a:rPr lang="en-US" sz="1400" i="1" dirty="0" err="1">
                <a:solidFill>
                  <a:srgbClr val="28338D"/>
                </a:solidFill>
              </a:rPr>
              <a:t>Ricciardoni</a:t>
            </a:r>
            <a:r>
              <a:rPr lang="en-US" sz="1400" i="1" dirty="0">
                <a:solidFill>
                  <a:srgbClr val="28338D"/>
                </a:solidFill>
              </a:rPr>
              <a:t>, H.E. Francis J. </a:t>
            </a:r>
            <a:r>
              <a:rPr lang="en-US" sz="1400" i="1" dirty="0" err="1">
                <a:solidFill>
                  <a:srgbClr val="28338D"/>
                </a:solidFill>
              </a:rPr>
              <a:t>Ricciardoni</a:t>
            </a:r>
            <a:r>
              <a:rPr lang="en-US" sz="1400" i="1" dirty="0">
                <a:solidFill>
                  <a:srgbClr val="28338D"/>
                </a:solidFill>
              </a:rPr>
              <a:t>, president of the American University in Cairo (AUC) and former US Ambassador to Egypt. </a:t>
            </a:r>
            <a:r>
              <a:rPr lang="en-US" sz="1400" i="1" dirty="0" err="1">
                <a:solidFill>
                  <a:srgbClr val="28338D"/>
                </a:solidFill>
              </a:rPr>
              <a:t>Drs.Cornelis</a:t>
            </a:r>
            <a:r>
              <a:rPr lang="en-US" sz="1400" i="1" dirty="0">
                <a:solidFill>
                  <a:srgbClr val="28338D"/>
                </a:solidFill>
              </a:rPr>
              <a:t> Hulsman, Principal Centre for Arab-West Report Learning Centre for refugees, Prof. Dr. Thomas </a:t>
            </a:r>
            <a:r>
              <a:rPr lang="en-US" sz="1400" i="1" dirty="0" err="1">
                <a:solidFill>
                  <a:srgbClr val="28338D"/>
                </a:solidFill>
              </a:rPr>
              <a:t>DeVere</a:t>
            </a:r>
            <a:r>
              <a:rPr lang="en-US" sz="1400" i="1" dirty="0">
                <a:solidFill>
                  <a:srgbClr val="28338D"/>
                </a:solidFill>
              </a:rPr>
              <a:t> Wolsey, Department of International and Comparative Education AUC, </a:t>
            </a:r>
            <a:r>
              <a:rPr lang="en-US" sz="1400" i="1" dirty="0" err="1">
                <a:solidFill>
                  <a:srgbClr val="28338D"/>
                </a:solidFill>
              </a:rPr>
              <a:t>Seleem</a:t>
            </a:r>
            <a:r>
              <a:rPr lang="en-US" sz="1400" i="1" dirty="0">
                <a:solidFill>
                  <a:srgbClr val="28338D"/>
                </a:solidFill>
              </a:rPr>
              <a:t> Wassef, former Director General Ministry of Education, Fr. Claude </a:t>
            </a:r>
            <a:r>
              <a:rPr lang="en-US" sz="1400" i="1" dirty="0" err="1">
                <a:solidFill>
                  <a:srgbClr val="28338D"/>
                </a:solidFill>
              </a:rPr>
              <a:t>Yadjimadji</a:t>
            </a:r>
            <a:r>
              <a:rPr lang="en-US" sz="1400" i="1" dirty="0">
                <a:solidFill>
                  <a:srgbClr val="28338D"/>
                </a:solidFill>
              </a:rPr>
              <a:t>, St. Joseph Learning Centre for Eritrean refugees. Standing before Ricardo Langwieder, Ricardo Langwieder </a:t>
            </a:r>
            <a:r>
              <a:rPr lang="en-US" sz="1400" i="1" dirty="0" err="1">
                <a:solidFill>
                  <a:srgbClr val="28338D"/>
                </a:solidFill>
              </a:rPr>
              <a:t>jr.</a:t>
            </a:r>
            <a:r>
              <a:rPr lang="en-US" sz="1400" i="1" dirty="0">
                <a:solidFill>
                  <a:srgbClr val="28338D"/>
                </a:solidFill>
              </a:rPr>
              <a:t> Sitting from left to right: Dr. Brooke Comer, instructor at the Department of Rhetoric and Composition. She is incorporating Community Based Learning in her courses at AUC: Carolina Langwieder, Paula Langwieder, Volunteer instructor ICT at the CAWU Learning Centre in October-December 2020</a:t>
            </a:r>
            <a:r>
              <a:rPr lang="en-US" sz="1400" i="1" dirty="0"/>
              <a:t>.</a:t>
            </a:r>
          </a:p>
          <a:p>
            <a:endParaRPr lang="en-US" sz="1400" i="1" dirty="0">
              <a:solidFill>
                <a:srgbClr val="28338D"/>
              </a:solidFill>
            </a:endParaRPr>
          </a:p>
          <a:p>
            <a:endParaRPr lang="en-US" sz="1400" i="1" dirty="0"/>
          </a:p>
        </p:txBody>
      </p:sp>
    </p:spTree>
    <p:extLst>
      <p:ext uri="{BB962C8B-B14F-4D97-AF65-F5344CB8AC3E}">
        <p14:creationId xmlns:p14="http://schemas.microsoft.com/office/powerpoint/2010/main" val="309949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32B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81587" y="3360392"/>
            <a:ext cx="1629020" cy="175173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0365" y="3824702"/>
            <a:ext cx="1871766" cy="1287424"/>
          </a:xfrm>
          <a:prstGeom prst="rect">
            <a:avLst/>
          </a:prstGeom>
        </p:spPr>
      </p:pic>
      <p:cxnSp>
        <p:nvCxnSpPr>
          <p:cNvPr id="7" name="Straight Connector 6"/>
          <p:cNvCxnSpPr/>
          <p:nvPr/>
        </p:nvCxnSpPr>
        <p:spPr>
          <a:xfrm>
            <a:off x="3564610" y="3593292"/>
            <a:ext cx="0" cy="151883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68285" y="6788258"/>
            <a:ext cx="3130657" cy="707886"/>
          </a:xfrm>
          <a:prstGeom prst="rect">
            <a:avLst/>
          </a:prstGeom>
          <a:noFill/>
        </p:spPr>
        <p:txBody>
          <a:bodyPr wrap="square" rtlCol="0">
            <a:spAutoFit/>
          </a:bodyPr>
          <a:lstStyle/>
          <a:p>
            <a:pPr algn="ctr"/>
            <a:r>
              <a:rPr lang="en-US" sz="4000" b="1" dirty="0">
                <a:solidFill>
                  <a:schemeClr val="bg1">
                    <a:lumMod val="95000"/>
                  </a:schemeClr>
                </a:solidFill>
                <a:latin typeface="Bahnschrift" panose="020B0502040204020203" pitchFamily="34" charset="0"/>
              </a:rPr>
              <a:t>THANK YOU</a:t>
            </a:r>
          </a:p>
        </p:txBody>
      </p:sp>
    </p:spTree>
    <p:extLst>
      <p:ext uri="{BB962C8B-B14F-4D97-AF65-F5344CB8AC3E}">
        <p14:creationId xmlns:p14="http://schemas.microsoft.com/office/powerpoint/2010/main" val="270244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32B5"/>
        </a:solidFill>
        <a:effectLst/>
      </p:bgPr>
    </p:bg>
    <p:spTree>
      <p:nvGrpSpPr>
        <p:cNvPr id="1" name=""/>
        <p:cNvGrpSpPr/>
        <p:nvPr/>
      </p:nvGrpSpPr>
      <p:grpSpPr>
        <a:xfrm>
          <a:off x="0" y="0"/>
          <a:ext cx="0" cy="0"/>
          <a:chOff x="0" y="0"/>
          <a:chExt cx="0" cy="0"/>
        </a:xfrm>
      </p:grpSpPr>
      <p:sp>
        <p:nvSpPr>
          <p:cNvPr id="12" name="Flowchart: Terminator 11"/>
          <p:cNvSpPr/>
          <p:nvPr/>
        </p:nvSpPr>
        <p:spPr>
          <a:xfrm>
            <a:off x="-1266172" y="1579163"/>
            <a:ext cx="7500938" cy="316401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5646" y="288524"/>
            <a:ext cx="1793754" cy="1233766"/>
          </a:xfrm>
          <a:prstGeom prst="rect">
            <a:avLst/>
          </a:prstGeom>
        </p:spPr>
      </p:pic>
      <p:sp>
        <p:nvSpPr>
          <p:cNvPr id="8" name="TextBox 7"/>
          <p:cNvSpPr txBox="1"/>
          <p:nvPr/>
        </p:nvSpPr>
        <p:spPr>
          <a:xfrm>
            <a:off x="367953" y="2633942"/>
            <a:ext cx="5364570" cy="1938992"/>
          </a:xfrm>
          <a:prstGeom prst="rect">
            <a:avLst/>
          </a:prstGeom>
          <a:noFill/>
        </p:spPr>
        <p:txBody>
          <a:bodyPr wrap="square" rtlCol="0">
            <a:spAutoFit/>
          </a:bodyPr>
          <a:lstStyle/>
          <a:p>
            <a:pPr>
              <a:buClr>
                <a:schemeClr val="bg1"/>
              </a:buClr>
            </a:pPr>
            <a:r>
              <a:rPr lang="en-US" sz="2400" b="1" dirty="0">
                <a:solidFill>
                  <a:srgbClr val="0632B5"/>
                </a:solidFill>
                <a:latin typeface="Bahnschrift" panose="020B0502040204020203" pitchFamily="34" charset="0"/>
              </a:rPr>
              <a:t>Majorel Egypt aims to maximize the  company’s impact on the community through </a:t>
            </a:r>
            <a:r>
              <a:rPr lang="en-US" sz="2400" b="1" dirty="0">
                <a:solidFill>
                  <a:srgbClr val="009DE0"/>
                </a:solidFill>
                <a:latin typeface="Bahnschrift" panose="020B0502040204020203" pitchFamily="34" charset="0"/>
              </a:rPr>
              <a:t>long-term initiatives </a:t>
            </a:r>
            <a:r>
              <a:rPr lang="en-US" sz="2400" b="1" dirty="0">
                <a:solidFill>
                  <a:srgbClr val="0632B5"/>
                </a:solidFill>
                <a:latin typeface="Bahnschrift" panose="020B0502040204020203" pitchFamily="34" charset="0"/>
              </a:rPr>
              <a:t> &amp; </a:t>
            </a:r>
            <a:r>
              <a:rPr lang="en-US" sz="2400" b="1" dirty="0">
                <a:solidFill>
                  <a:srgbClr val="009DE0"/>
                </a:solidFill>
                <a:latin typeface="Bahnschrift" panose="020B0502040204020203" pitchFamily="34" charset="0"/>
              </a:rPr>
              <a:t>meaningful causes </a:t>
            </a:r>
            <a:r>
              <a:rPr lang="en-US" sz="2400" b="1" dirty="0">
                <a:solidFill>
                  <a:srgbClr val="0632B5"/>
                </a:solidFill>
                <a:latin typeface="Bahnschrift" panose="020B0502040204020203" pitchFamily="34" charset="0"/>
              </a:rPr>
              <a:t>that lead to positive change.</a:t>
            </a:r>
            <a:r>
              <a:rPr lang="en-US" sz="2400" b="1" dirty="0">
                <a:solidFill>
                  <a:schemeClr val="bg1"/>
                </a:solidFill>
                <a:latin typeface="Bahnschrift" panose="020B0502040204020203" pitchFamily="34" charset="0"/>
              </a:rPr>
              <a:t>. </a:t>
            </a:r>
          </a:p>
        </p:txBody>
      </p:sp>
      <p:sp>
        <p:nvSpPr>
          <p:cNvPr id="9" name="TextBox 8"/>
          <p:cNvSpPr txBox="1"/>
          <p:nvPr/>
        </p:nvSpPr>
        <p:spPr>
          <a:xfrm>
            <a:off x="1560959" y="1735401"/>
            <a:ext cx="2978558" cy="502471"/>
          </a:xfrm>
          <a:prstGeom prst="rect">
            <a:avLst/>
          </a:prstGeom>
          <a:noFill/>
        </p:spPr>
        <p:txBody>
          <a:bodyPr wrap="square" lIns="0" tIns="0" rIns="0" bIns="0" rtlCol="0">
            <a:noAutofit/>
          </a:bodyPr>
          <a:lstStyle/>
          <a:p>
            <a:r>
              <a:rPr lang="en-US" sz="2800" b="1" spc="-150" dirty="0">
                <a:solidFill>
                  <a:srgbClr val="FFC000"/>
                </a:solidFill>
                <a:latin typeface="Bahnschrift" panose="020B0502040204020203" pitchFamily="34" charset="0"/>
              </a:rPr>
              <a:t>&gt; </a:t>
            </a:r>
            <a:r>
              <a:rPr lang="en-US" sz="2800" b="1" dirty="0">
                <a:solidFill>
                  <a:srgbClr val="FFC000"/>
                </a:solidFill>
                <a:latin typeface="Bahnschrift" panose="020B0502040204020203" pitchFamily="34" charset="0"/>
              </a:rPr>
              <a:t>OUR OBJECTIVE</a:t>
            </a:r>
          </a:p>
        </p:txBody>
      </p:sp>
      <p:sp>
        <p:nvSpPr>
          <p:cNvPr id="80" name="Flowchart: Terminator 79"/>
          <p:cNvSpPr/>
          <p:nvPr/>
        </p:nvSpPr>
        <p:spPr>
          <a:xfrm rot="16200000">
            <a:off x="1085177" y="7200030"/>
            <a:ext cx="7500938" cy="316401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CC9FA2BF-439A-8249-BC63-C2C9498F8FF1}"/>
              </a:ext>
            </a:extLst>
          </p:cNvPr>
          <p:cNvGrpSpPr/>
          <p:nvPr/>
        </p:nvGrpSpPr>
        <p:grpSpPr>
          <a:xfrm>
            <a:off x="2050124" y="6559875"/>
            <a:ext cx="2664491" cy="2650990"/>
            <a:chOff x="12979399" y="3695700"/>
            <a:chExt cx="3836872" cy="3846608"/>
          </a:xfrm>
        </p:grpSpPr>
        <p:sp>
          <p:nvSpPr>
            <p:cNvPr id="64" name="Shape">
              <a:extLst>
                <a:ext uri="{FF2B5EF4-FFF2-40B4-BE49-F238E27FC236}">
                  <a16:creationId xmlns:a16="http://schemas.microsoft.com/office/drawing/2014/main" id="{F863B1E2-40EF-4947-A659-BA5CB20D354E}"/>
                </a:ext>
              </a:extLst>
            </p:cNvPr>
            <p:cNvSpPr/>
            <p:nvPr/>
          </p:nvSpPr>
          <p:spPr>
            <a:xfrm>
              <a:off x="16119263" y="4285478"/>
              <a:ext cx="697008" cy="2682496"/>
            </a:xfrm>
            <a:custGeom>
              <a:avLst/>
              <a:gdLst/>
              <a:ahLst/>
              <a:cxnLst>
                <a:cxn ang="0">
                  <a:pos x="wd2" y="hd2"/>
                </a:cxn>
                <a:cxn ang="5400000">
                  <a:pos x="wd2" y="hd2"/>
                </a:cxn>
                <a:cxn ang="10800000">
                  <a:pos x="wd2" y="hd2"/>
                </a:cxn>
                <a:cxn ang="16200000">
                  <a:pos x="wd2" y="hd2"/>
                </a:cxn>
              </a:cxnLst>
              <a:rect l="0" t="0" r="r" b="b"/>
              <a:pathLst>
                <a:path w="17138" h="21600" extrusionOk="0">
                  <a:moveTo>
                    <a:pt x="0" y="20371"/>
                  </a:moveTo>
                  <a:lnTo>
                    <a:pt x="3754" y="21600"/>
                  </a:lnTo>
                  <a:cubicBezTo>
                    <a:pt x="21600" y="15601"/>
                    <a:pt x="21600" y="5998"/>
                    <a:pt x="3754" y="0"/>
                  </a:cubicBezTo>
                  <a:lnTo>
                    <a:pt x="0" y="1229"/>
                  </a:lnTo>
                  <a:cubicBezTo>
                    <a:pt x="15779" y="6550"/>
                    <a:pt x="15779" y="15051"/>
                    <a:pt x="0" y="20371"/>
                  </a:cubicBezTo>
                  <a:close/>
                </a:path>
              </a:pathLst>
            </a:custGeom>
            <a:solidFill>
              <a:srgbClr val="E6530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65" name="Shape">
              <a:extLst>
                <a:ext uri="{FF2B5EF4-FFF2-40B4-BE49-F238E27FC236}">
                  <a16:creationId xmlns:a16="http://schemas.microsoft.com/office/drawing/2014/main" id="{DCB8314B-FE4C-6143-9D25-4B96644FDC38}"/>
                </a:ext>
              </a:extLst>
            </p:cNvPr>
            <p:cNvSpPr/>
            <p:nvPr/>
          </p:nvSpPr>
          <p:spPr>
            <a:xfrm>
              <a:off x="13563599" y="3695700"/>
              <a:ext cx="2682496" cy="697009"/>
            </a:xfrm>
            <a:custGeom>
              <a:avLst/>
              <a:gdLst/>
              <a:ahLst/>
              <a:cxnLst>
                <a:cxn ang="0">
                  <a:pos x="wd2" y="hd2"/>
                </a:cxn>
                <a:cxn ang="5400000">
                  <a:pos x="wd2" y="hd2"/>
                </a:cxn>
                <a:cxn ang="10800000">
                  <a:pos x="wd2" y="hd2"/>
                </a:cxn>
                <a:cxn ang="16200000">
                  <a:pos x="wd2" y="hd2"/>
                </a:cxn>
              </a:cxnLst>
              <a:rect l="0" t="0" r="r" b="b"/>
              <a:pathLst>
                <a:path w="21600" h="17138" extrusionOk="0">
                  <a:moveTo>
                    <a:pt x="20371" y="17138"/>
                  </a:moveTo>
                  <a:lnTo>
                    <a:pt x="21600" y="13384"/>
                  </a:lnTo>
                  <a:cubicBezTo>
                    <a:pt x="15601" y="-4462"/>
                    <a:pt x="5998" y="-4462"/>
                    <a:pt x="0" y="13384"/>
                  </a:cubicBezTo>
                  <a:lnTo>
                    <a:pt x="1229" y="17138"/>
                  </a:lnTo>
                  <a:cubicBezTo>
                    <a:pt x="6550" y="1362"/>
                    <a:pt x="15051" y="1362"/>
                    <a:pt x="20371" y="17138"/>
                  </a:cubicBezTo>
                  <a:close/>
                </a:path>
              </a:pathLst>
            </a:custGeom>
            <a:solidFill>
              <a:srgbClr val="4EBCF6"/>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66" name="Shape">
              <a:extLst>
                <a:ext uri="{FF2B5EF4-FFF2-40B4-BE49-F238E27FC236}">
                  <a16:creationId xmlns:a16="http://schemas.microsoft.com/office/drawing/2014/main" id="{A6490D8C-30C2-9443-B88F-6E648DE500C9}"/>
                </a:ext>
              </a:extLst>
            </p:cNvPr>
            <p:cNvSpPr/>
            <p:nvPr/>
          </p:nvSpPr>
          <p:spPr>
            <a:xfrm>
              <a:off x="12979399" y="4279899"/>
              <a:ext cx="697009" cy="2682496"/>
            </a:xfrm>
            <a:custGeom>
              <a:avLst/>
              <a:gdLst/>
              <a:ahLst/>
              <a:cxnLst>
                <a:cxn ang="0">
                  <a:pos x="wd2" y="hd2"/>
                </a:cxn>
                <a:cxn ang="5400000">
                  <a:pos x="wd2" y="hd2"/>
                </a:cxn>
                <a:cxn ang="10800000">
                  <a:pos x="wd2" y="hd2"/>
                </a:cxn>
                <a:cxn ang="16200000">
                  <a:pos x="wd2" y="hd2"/>
                </a:cxn>
              </a:cxnLst>
              <a:rect l="0" t="0" r="r" b="b"/>
              <a:pathLst>
                <a:path w="17138" h="21600" extrusionOk="0">
                  <a:moveTo>
                    <a:pt x="17138" y="1229"/>
                  </a:moveTo>
                  <a:lnTo>
                    <a:pt x="13384" y="0"/>
                  </a:lnTo>
                  <a:cubicBezTo>
                    <a:pt x="-4462" y="5999"/>
                    <a:pt x="-4462" y="15602"/>
                    <a:pt x="13384" y="21600"/>
                  </a:cubicBezTo>
                  <a:lnTo>
                    <a:pt x="17138" y="20371"/>
                  </a:lnTo>
                  <a:cubicBezTo>
                    <a:pt x="1362" y="15051"/>
                    <a:pt x="1362" y="6550"/>
                    <a:pt x="17138" y="1229"/>
                  </a:cubicBezTo>
                  <a:close/>
                </a:path>
              </a:pathLst>
            </a:custGeom>
            <a:solidFill>
              <a:srgbClr val="5F2773"/>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67" name="Shape">
              <a:extLst>
                <a:ext uri="{FF2B5EF4-FFF2-40B4-BE49-F238E27FC236}">
                  <a16:creationId xmlns:a16="http://schemas.microsoft.com/office/drawing/2014/main" id="{4249C75D-103C-5B40-A72F-3ECD739EF4C9}"/>
                </a:ext>
              </a:extLst>
            </p:cNvPr>
            <p:cNvSpPr/>
            <p:nvPr/>
          </p:nvSpPr>
          <p:spPr>
            <a:xfrm>
              <a:off x="13563599" y="6845299"/>
              <a:ext cx="2682496" cy="697009"/>
            </a:xfrm>
            <a:custGeom>
              <a:avLst/>
              <a:gdLst/>
              <a:ahLst/>
              <a:cxnLst>
                <a:cxn ang="0">
                  <a:pos x="wd2" y="hd2"/>
                </a:cxn>
                <a:cxn ang="5400000">
                  <a:pos x="wd2" y="hd2"/>
                </a:cxn>
                <a:cxn ang="10800000">
                  <a:pos x="wd2" y="hd2"/>
                </a:cxn>
                <a:cxn ang="16200000">
                  <a:pos x="wd2" y="hd2"/>
                </a:cxn>
              </a:cxnLst>
              <a:rect l="0" t="0" r="r" b="b"/>
              <a:pathLst>
                <a:path w="21600" h="17138" extrusionOk="0">
                  <a:moveTo>
                    <a:pt x="1229" y="0"/>
                  </a:moveTo>
                  <a:lnTo>
                    <a:pt x="0" y="3754"/>
                  </a:lnTo>
                  <a:cubicBezTo>
                    <a:pt x="5999" y="21600"/>
                    <a:pt x="15602" y="21600"/>
                    <a:pt x="21600" y="3754"/>
                  </a:cubicBezTo>
                  <a:lnTo>
                    <a:pt x="20371" y="0"/>
                  </a:lnTo>
                  <a:cubicBezTo>
                    <a:pt x="15051" y="15776"/>
                    <a:pt x="6550" y="15776"/>
                    <a:pt x="1229" y="0"/>
                  </a:cubicBezTo>
                  <a:close/>
                </a:path>
              </a:pathLst>
            </a:custGeom>
            <a:solidFill>
              <a:srgbClr val="FAB526"/>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68" name="Shape">
              <a:extLst>
                <a:ext uri="{FF2B5EF4-FFF2-40B4-BE49-F238E27FC236}">
                  <a16:creationId xmlns:a16="http://schemas.microsoft.com/office/drawing/2014/main" id="{079A0865-D74E-7043-B4F2-A35508F5E413}"/>
                </a:ext>
              </a:extLst>
            </p:cNvPr>
            <p:cNvSpPr/>
            <p:nvPr/>
          </p:nvSpPr>
          <p:spPr>
            <a:xfrm>
              <a:off x="13246100" y="4470400"/>
              <a:ext cx="620140" cy="2310892"/>
            </a:xfrm>
            <a:custGeom>
              <a:avLst/>
              <a:gdLst/>
              <a:ahLst/>
              <a:cxnLst>
                <a:cxn ang="0">
                  <a:pos x="wd2" y="hd2"/>
                </a:cxn>
                <a:cxn ang="5400000">
                  <a:pos x="wd2" y="hd2"/>
                </a:cxn>
                <a:cxn ang="10800000">
                  <a:pos x="wd2" y="hd2"/>
                </a:cxn>
                <a:cxn ang="16200000">
                  <a:pos x="wd2" y="hd2"/>
                </a:cxn>
              </a:cxnLst>
              <a:rect l="0" t="0" r="r" b="b"/>
              <a:pathLst>
                <a:path w="17262" h="21600" extrusionOk="0">
                  <a:moveTo>
                    <a:pt x="17262" y="1427"/>
                  </a:moveTo>
                  <a:lnTo>
                    <a:pt x="13013" y="0"/>
                  </a:lnTo>
                  <a:cubicBezTo>
                    <a:pt x="-4338" y="6005"/>
                    <a:pt x="-4338" y="15595"/>
                    <a:pt x="13013" y="21600"/>
                  </a:cubicBezTo>
                  <a:lnTo>
                    <a:pt x="17262" y="20173"/>
                  </a:lnTo>
                  <a:cubicBezTo>
                    <a:pt x="2252" y="14955"/>
                    <a:pt x="2252" y="6645"/>
                    <a:pt x="17262" y="1427"/>
                  </a:cubicBezTo>
                  <a:close/>
                </a:path>
              </a:pathLst>
            </a:custGeom>
            <a:solidFill>
              <a:srgbClr val="5F2773"/>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69" name="Shape">
              <a:extLst>
                <a:ext uri="{FF2B5EF4-FFF2-40B4-BE49-F238E27FC236}">
                  <a16:creationId xmlns:a16="http://schemas.microsoft.com/office/drawing/2014/main" id="{34350CC6-3BDF-0E40-AF35-365B0DFB3FF0}"/>
                </a:ext>
              </a:extLst>
            </p:cNvPr>
            <p:cNvSpPr/>
            <p:nvPr/>
          </p:nvSpPr>
          <p:spPr>
            <a:xfrm>
              <a:off x="15927880" y="4470400"/>
              <a:ext cx="620141" cy="2310892"/>
            </a:xfrm>
            <a:custGeom>
              <a:avLst/>
              <a:gdLst/>
              <a:ahLst/>
              <a:cxnLst>
                <a:cxn ang="0">
                  <a:pos x="wd2" y="hd2"/>
                </a:cxn>
                <a:cxn ang="5400000">
                  <a:pos x="wd2" y="hd2"/>
                </a:cxn>
                <a:cxn ang="10800000">
                  <a:pos x="wd2" y="hd2"/>
                </a:cxn>
                <a:cxn ang="16200000">
                  <a:pos x="wd2" y="hd2"/>
                </a:cxn>
              </a:cxnLst>
              <a:rect l="0" t="0" r="r" b="b"/>
              <a:pathLst>
                <a:path w="17262" h="21600" extrusionOk="0">
                  <a:moveTo>
                    <a:pt x="0" y="20173"/>
                  </a:moveTo>
                  <a:lnTo>
                    <a:pt x="4249" y="21600"/>
                  </a:lnTo>
                  <a:cubicBezTo>
                    <a:pt x="21600" y="15595"/>
                    <a:pt x="21600" y="6005"/>
                    <a:pt x="4249" y="0"/>
                  </a:cubicBezTo>
                  <a:lnTo>
                    <a:pt x="0" y="1427"/>
                  </a:lnTo>
                  <a:cubicBezTo>
                    <a:pt x="15010" y="6645"/>
                    <a:pt x="15010" y="14955"/>
                    <a:pt x="0" y="20173"/>
                  </a:cubicBezTo>
                  <a:close/>
                </a:path>
              </a:pathLst>
            </a:custGeom>
            <a:solidFill>
              <a:srgbClr val="E6530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0" name="Shape">
              <a:extLst>
                <a:ext uri="{FF2B5EF4-FFF2-40B4-BE49-F238E27FC236}">
                  <a16:creationId xmlns:a16="http://schemas.microsoft.com/office/drawing/2014/main" id="{95DFD468-CC77-B849-8385-35269C118CC0}"/>
                </a:ext>
              </a:extLst>
            </p:cNvPr>
            <p:cNvSpPr/>
            <p:nvPr/>
          </p:nvSpPr>
          <p:spPr>
            <a:xfrm>
              <a:off x="13754100" y="6654799"/>
              <a:ext cx="2310892" cy="620142"/>
            </a:xfrm>
            <a:custGeom>
              <a:avLst/>
              <a:gdLst/>
              <a:ahLst/>
              <a:cxnLst>
                <a:cxn ang="0">
                  <a:pos x="wd2" y="hd2"/>
                </a:cxn>
                <a:cxn ang="5400000">
                  <a:pos x="wd2" y="hd2"/>
                </a:cxn>
                <a:cxn ang="10800000">
                  <a:pos x="wd2" y="hd2"/>
                </a:cxn>
                <a:cxn ang="16200000">
                  <a:pos x="wd2" y="hd2"/>
                </a:cxn>
              </a:cxnLst>
              <a:rect l="0" t="0" r="r" b="b"/>
              <a:pathLst>
                <a:path w="21600" h="17262" extrusionOk="0">
                  <a:moveTo>
                    <a:pt x="1427" y="0"/>
                  </a:moveTo>
                  <a:lnTo>
                    <a:pt x="0" y="4249"/>
                  </a:lnTo>
                  <a:cubicBezTo>
                    <a:pt x="6005" y="21600"/>
                    <a:pt x="15595" y="21600"/>
                    <a:pt x="21600" y="4249"/>
                  </a:cubicBezTo>
                  <a:lnTo>
                    <a:pt x="20173" y="0"/>
                  </a:lnTo>
                  <a:cubicBezTo>
                    <a:pt x="14956" y="15010"/>
                    <a:pt x="6645" y="15010"/>
                    <a:pt x="1427" y="0"/>
                  </a:cubicBezTo>
                  <a:close/>
                </a:path>
              </a:pathLst>
            </a:custGeom>
            <a:solidFill>
              <a:srgbClr val="FAB526"/>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1" name="Shape">
              <a:extLst>
                <a:ext uri="{FF2B5EF4-FFF2-40B4-BE49-F238E27FC236}">
                  <a16:creationId xmlns:a16="http://schemas.microsoft.com/office/drawing/2014/main" id="{0ECB8BE7-324F-4443-842C-019DD30F0708}"/>
                </a:ext>
              </a:extLst>
            </p:cNvPr>
            <p:cNvSpPr/>
            <p:nvPr/>
          </p:nvSpPr>
          <p:spPr>
            <a:xfrm>
              <a:off x="13754100" y="3962400"/>
              <a:ext cx="2310892" cy="620142"/>
            </a:xfrm>
            <a:custGeom>
              <a:avLst/>
              <a:gdLst/>
              <a:ahLst/>
              <a:cxnLst>
                <a:cxn ang="0">
                  <a:pos x="wd2" y="hd2"/>
                </a:cxn>
                <a:cxn ang="5400000">
                  <a:pos x="wd2" y="hd2"/>
                </a:cxn>
                <a:cxn ang="10800000">
                  <a:pos x="wd2" y="hd2"/>
                </a:cxn>
                <a:cxn ang="16200000">
                  <a:pos x="wd2" y="hd2"/>
                </a:cxn>
              </a:cxnLst>
              <a:rect l="0" t="0" r="r" b="b"/>
              <a:pathLst>
                <a:path w="21600" h="17262" extrusionOk="0">
                  <a:moveTo>
                    <a:pt x="20173" y="17262"/>
                  </a:moveTo>
                  <a:lnTo>
                    <a:pt x="21600" y="13013"/>
                  </a:lnTo>
                  <a:cubicBezTo>
                    <a:pt x="15595" y="-4338"/>
                    <a:pt x="6005" y="-4338"/>
                    <a:pt x="0" y="13013"/>
                  </a:cubicBezTo>
                  <a:lnTo>
                    <a:pt x="1427" y="17262"/>
                  </a:lnTo>
                  <a:cubicBezTo>
                    <a:pt x="6645" y="2252"/>
                    <a:pt x="14956" y="2252"/>
                    <a:pt x="20173" y="17262"/>
                  </a:cubicBezTo>
                  <a:close/>
                </a:path>
              </a:pathLst>
            </a:custGeom>
            <a:solidFill>
              <a:srgbClr val="4EBCF6"/>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2" name="Shape">
              <a:extLst>
                <a:ext uri="{FF2B5EF4-FFF2-40B4-BE49-F238E27FC236}">
                  <a16:creationId xmlns:a16="http://schemas.microsoft.com/office/drawing/2014/main" id="{9C59C137-DD56-BE44-A95F-0194AA1755A6}"/>
                </a:ext>
              </a:extLst>
            </p:cNvPr>
            <p:cNvSpPr/>
            <p:nvPr/>
          </p:nvSpPr>
          <p:spPr>
            <a:xfrm>
              <a:off x="13512799" y="4648200"/>
              <a:ext cx="541656" cy="1930909"/>
            </a:xfrm>
            <a:custGeom>
              <a:avLst/>
              <a:gdLst/>
              <a:ahLst/>
              <a:cxnLst>
                <a:cxn ang="0">
                  <a:pos x="wd2" y="hd2"/>
                </a:cxn>
                <a:cxn ang="5400000">
                  <a:pos x="wd2" y="hd2"/>
                </a:cxn>
                <a:cxn ang="10800000">
                  <a:pos x="wd2" y="hd2"/>
                </a:cxn>
                <a:cxn ang="16200000">
                  <a:pos x="wd2" y="hd2"/>
                </a:cxn>
              </a:cxnLst>
              <a:rect l="0" t="0" r="r" b="b"/>
              <a:pathLst>
                <a:path w="17428" h="21600" extrusionOk="0">
                  <a:moveTo>
                    <a:pt x="17428" y="1708"/>
                  </a:moveTo>
                  <a:lnTo>
                    <a:pt x="12516" y="0"/>
                  </a:lnTo>
                  <a:cubicBezTo>
                    <a:pt x="-4172" y="6015"/>
                    <a:pt x="-4172" y="15585"/>
                    <a:pt x="12516" y="21600"/>
                  </a:cubicBezTo>
                  <a:lnTo>
                    <a:pt x="17428" y="19892"/>
                  </a:lnTo>
                  <a:cubicBezTo>
                    <a:pt x="3445" y="14821"/>
                    <a:pt x="3445" y="6781"/>
                    <a:pt x="17428" y="1708"/>
                  </a:cubicBezTo>
                  <a:close/>
                </a:path>
              </a:pathLst>
            </a:custGeom>
            <a:solidFill>
              <a:srgbClr val="5F2773"/>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3" name="Shape">
              <a:extLst>
                <a:ext uri="{FF2B5EF4-FFF2-40B4-BE49-F238E27FC236}">
                  <a16:creationId xmlns:a16="http://schemas.microsoft.com/office/drawing/2014/main" id="{DA9FA4F4-69E2-F747-A597-8A88E7B7F87E}"/>
                </a:ext>
              </a:extLst>
            </p:cNvPr>
            <p:cNvSpPr/>
            <p:nvPr/>
          </p:nvSpPr>
          <p:spPr>
            <a:xfrm>
              <a:off x="13944600" y="6464300"/>
              <a:ext cx="1930909" cy="541655"/>
            </a:xfrm>
            <a:custGeom>
              <a:avLst/>
              <a:gdLst/>
              <a:ahLst/>
              <a:cxnLst>
                <a:cxn ang="0">
                  <a:pos x="wd2" y="hd2"/>
                </a:cxn>
                <a:cxn ang="5400000">
                  <a:pos x="wd2" y="hd2"/>
                </a:cxn>
                <a:cxn ang="10800000">
                  <a:pos x="wd2" y="hd2"/>
                </a:cxn>
                <a:cxn ang="16200000">
                  <a:pos x="wd2" y="hd2"/>
                </a:cxn>
              </a:cxnLst>
              <a:rect l="0" t="0" r="r" b="b"/>
              <a:pathLst>
                <a:path w="21600" h="17428" extrusionOk="0">
                  <a:moveTo>
                    <a:pt x="1708" y="0"/>
                  </a:moveTo>
                  <a:lnTo>
                    <a:pt x="0" y="4912"/>
                  </a:lnTo>
                  <a:cubicBezTo>
                    <a:pt x="6014" y="21600"/>
                    <a:pt x="15585" y="21600"/>
                    <a:pt x="21600" y="4912"/>
                  </a:cubicBezTo>
                  <a:lnTo>
                    <a:pt x="19892" y="0"/>
                  </a:lnTo>
                  <a:cubicBezTo>
                    <a:pt x="14821" y="13979"/>
                    <a:pt x="6781" y="13979"/>
                    <a:pt x="1708" y="0"/>
                  </a:cubicBezTo>
                  <a:close/>
                </a:path>
              </a:pathLst>
            </a:custGeom>
            <a:solidFill>
              <a:srgbClr val="FAB526"/>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4" name="Shape">
              <a:extLst>
                <a:ext uri="{FF2B5EF4-FFF2-40B4-BE49-F238E27FC236}">
                  <a16:creationId xmlns:a16="http://schemas.microsoft.com/office/drawing/2014/main" id="{B60A6045-0968-AA4E-9DB7-CB66EE9D012B}"/>
                </a:ext>
              </a:extLst>
            </p:cNvPr>
            <p:cNvSpPr/>
            <p:nvPr/>
          </p:nvSpPr>
          <p:spPr>
            <a:xfrm>
              <a:off x="15744386" y="4648200"/>
              <a:ext cx="541655" cy="1930909"/>
            </a:xfrm>
            <a:custGeom>
              <a:avLst/>
              <a:gdLst/>
              <a:ahLst/>
              <a:cxnLst>
                <a:cxn ang="0">
                  <a:pos x="wd2" y="hd2"/>
                </a:cxn>
                <a:cxn ang="5400000">
                  <a:pos x="wd2" y="hd2"/>
                </a:cxn>
                <a:cxn ang="10800000">
                  <a:pos x="wd2" y="hd2"/>
                </a:cxn>
                <a:cxn ang="16200000">
                  <a:pos x="wd2" y="hd2"/>
                </a:cxn>
              </a:cxnLst>
              <a:rect l="0" t="0" r="r" b="b"/>
              <a:pathLst>
                <a:path w="17428" h="21600" extrusionOk="0">
                  <a:moveTo>
                    <a:pt x="0" y="19892"/>
                  </a:moveTo>
                  <a:lnTo>
                    <a:pt x="4912" y="21600"/>
                  </a:lnTo>
                  <a:cubicBezTo>
                    <a:pt x="21600" y="15585"/>
                    <a:pt x="21600" y="6015"/>
                    <a:pt x="4912" y="0"/>
                  </a:cubicBezTo>
                  <a:lnTo>
                    <a:pt x="0" y="1708"/>
                  </a:lnTo>
                  <a:cubicBezTo>
                    <a:pt x="13979" y="6781"/>
                    <a:pt x="13979" y="14821"/>
                    <a:pt x="0" y="19892"/>
                  </a:cubicBezTo>
                  <a:close/>
                </a:path>
              </a:pathLst>
            </a:custGeom>
            <a:solidFill>
              <a:srgbClr val="E6530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5" name="Shape">
              <a:extLst>
                <a:ext uri="{FF2B5EF4-FFF2-40B4-BE49-F238E27FC236}">
                  <a16:creationId xmlns:a16="http://schemas.microsoft.com/office/drawing/2014/main" id="{A7572FA7-F51C-164C-922F-59CF1074684F}"/>
                </a:ext>
              </a:extLst>
            </p:cNvPr>
            <p:cNvSpPr/>
            <p:nvPr/>
          </p:nvSpPr>
          <p:spPr>
            <a:xfrm>
              <a:off x="13944600" y="4229099"/>
              <a:ext cx="1930909" cy="541657"/>
            </a:xfrm>
            <a:custGeom>
              <a:avLst/>
              <a:gdLst/>
              <a:ahLst/>
              <a:cxnLst>
                <a:cxn ang="0">
                  <a:pos x="wd2" y="hd2"/>
                </a:cxn>
                <a:cxn ang="5400000">
                  <a:pos x="wd2" y="hd2"/>
                </a:cxn>
                <a:cxn ang="10800000">
                  <a:pos x="wd2" y="hd2"/>
                </a:cxn>
                <a:cxn ang="16200000">
                  <a:pos x="wd2" y="hd2"/>
                </a:cxn>
              </a:cxnLst>
              <a:rect l="0" t="0" r="r" b="b"/>
              <a:pathLst>
                <a:path w="21600" h="17428" extrusionOk="0">
                  <a:moveTo>
                    <a:pt x="19892" y="17428"/>
                  </a:moveTo>
                  <a:lnTo>
                    <a:pt x="21600" y="12516"/>
                  </a:lnTo>
                  <a:cubicBezTo>
                    <a:pt x="15585" y="-4172"/>
                    <a:pt x="6015" y="-4172"/>
                    <a:pt x="0" y="12516"/>
                  </a:cubicBezTo>
                  <a:lnTo>
                    <a:pt x="1708" y="17428"/>
                  </a:lnTo>
                  <a:cubicBezTo>
                    <a:pt x="6781" y="3449"/>
                    <a:pt x="14821" y="3449"/>
                    <a:pt x="19892" y="17428"/>
                  </a:cubicBezTo>
                  <a:close/>
                </a:path>
              </a:pathLst>
            </a:custGeom>
            <a:solidFill>
              <a:srgbClr val="4EBCF6"/>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6" name="Shape">
              <a:extLst>
                <a:ext uri="{FF2B5EF4-FFF2-40B4-BE49-F238E27FC236}">
                  <a16:creationId xmlns:a16="http://schemas.microsoft.com/office/drawing/2014/main" id="{19FF71F3-EDD3-EF40-B480-2412EAC140A9}"/>
                </a:ext>
              </a:extLst>
            </p:cNvPr>
            <p:cNvSpPr/>
            <p:nvPr/>
          </p:nvSpPr>
          <p:spPr>
            <a:xfrm>
              <a:off x="14122399" y="6273799"/>
              <a:ext cx="1553846" cy="463996"/>
            </a:xfrm>
            <a:custGeom>
              <a:avLst/>
              <a:gdLst/>
              <a:ahLst/>
              <a:cxnLst>
                <a:cxn ang="0">
                  <a:pos x="wd2" y="hd2"/>
                </a:cxn>
                <a:cxn ang="5400000">
                  <a:pos x="wd2" y="hd2"/>
                </a:cxn>
                <a:cxn ang="10800000">
                  <a:pos x="wd2" y="hd2"/>
                </a:cxn>
                <a:cxn ang="16200000">
                  <a:pos x="wd2" y="hd2"/>
                </a:cxn>
              </a:cxnLst>
              <a:rect l="0" t="0" r="r" b="b"/>
              <a:pathLst>
                <a:path w="21600" h="17654" extrusionOk="0">
                  <a:moveTo>
                    <a:pt x="2126" y="0"/>
                  </a:moveTo>
                  <a:lnTo>
                    <a:pt x="0" y="5818"/>
                  </a:lnTo>
                  <a:cubicBezTo>
                    <a:pt x="6027" y="21600"/>
                    <a:pt x="15571" y="21600"/>
                    <a:pt x="21600" y="5818"/>
                  </a:cubicBezTo>
                  <a:lnTo>
                    <a:pt x="19474" y="0"/>
                  </a:lnTo>
                  <a:cubicBezTo>
                    <a:pt x="14618" y="12573"/>
                    <a:pt x="6982" y="12573"/>
                    <a:pt x="2126" y="0"/>
                  </a:cubicBezTo>
                  <a:close/>
                </a:path>
              </a:pathLst>
            </a:custGeom>
            <a:solidFill>
              <a:srgbClr val="FAB526"/>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7" name="Shape">
              <a:extLst>
                <a:ext uri="{FF2B5EF4-FFF2-40B4-BE49-F238E27FC236}">
                  <a16:creationId xmlns:a16="http://schemas.microsoft.com/office/drawing/2014/main" id="{1D91C97E-CA1D-A845-BECB-231FF6F71122}"/>
                </a:ext>
              </a:extLst>
            </p:cNvPr>
            <p:cNvSpPr/>
            <p:nvPr/>
          </p:nvSpPr>
          <p:spPr>
            <a:xfrm>
              <a:off x="14122399" y="4495800"/>
              <a:ext cx="1553846" cy="463995"/>
            </a:xfrm>
            <a:custGeom>
              <a:avLst/>
              <a:gdLst/>
              <a:ahLst/>
              <a:cxnLst>
                <a:cxn ang="0">
                  <a:pos x="wd2" y="hd2"/>
                </a:cxn>
                <a:cxn ang="5400000">
                  <a:pos x="wd2" y="hd2"/>
                </a:cxn>
                <a:cxn ang="10800000">
                  <a:pos x="wd2" y="hd2"/>
                </a:cxn>
                <a:cxn ang="16200000">
                  <a:pos x="wd2" y="hd2"/>
                </a:cxn>
              </a:cxnLst>
              <a:rect l="0" t="0" r="r" b="b"/>
              <a:pathLst>
                <a:path w="21600" h="17654" extrusionOk="0">
                  <a:moveTo>
                    <a:pt x="19474" y="17654"/>
                  </a:moveTo>
                  <a:lnTo>
                    <a:pt x="21600" y="11836"/>
                  </a:lnTo>
                  <a:cubicBezTo>
                    <a:pt x="15573" y="-3946"/>
                    <a:pt x="6029" y="-3946"/>
                    <a:pt x="0" y="11836"/>
                  </a:cubicBezTo>
                  <a:lnTo>
                    <a:pt x="2126" y="17654"/>
                  </a:lnTo>
                  <a:cubicBezTo>
                    <a:pt x="6982" y="5076"/>
                    <a:pt x="14618" y="5076"/>
                    <a:pt x="19474" y="17654"/>
                  </a:cubicBezTo>
                  <a:close/>
                </a:path>
              </a:pathLst>
            </a:custGeom>
            <a:solidFill>
              <a:srgbClr val="4EBCF6"/>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8" name="Shape">
              <a:extLst>
                <a:ext uri="{FF2B5EF4-FFF2-40B4-BE49-F238E27FC236}">
                  <a16:creationId xmlns:a16="http://schemas.microsoft.com/office/drawing/2014/main" id="{7CAE6BB9-D58A-0F47-BD34-286D88DF30F3}"/>
                </a:ext>
              </a:extLst>
            </p:cNvPr>
            <p:cNvSpPr/>
            <p:nvPr/>
          </p:nvSpPr>
          <p:spPr>
            <a:xfrm>
              <a:off x="13779499" y="4838700"/>
              <a:ext cx="463995" cy="1553846"/>
            </a:xfrm>
            <a:custGeom>
              <a:avLst/>
              <a:gdLst/>
              <a:ahLst/>
              <a:cxnLst>
                <a:cxn ang="0">
                  <a:pos x="wd2" y="hd2"/>
                </a:cxn>
                <a:cxn ang="5400000">
                  <a:pos x="wd2" y="hd2"/>
                </a:cxn>
                <a:cxn ang="10800000">
                  <a:pos x="wd2" y="hd2"/>
                </a:cxn>
                <a:cxn ang="16200000">
                  <a:pos x="wd2" y="hd2"/>
                </a:cxn>
              </a:cxnLst>
              <a:rect l="0" t="0" r="r" b="b"/>
              <a:pathLst>
                <a:path w="17654" h="21600" extrusionOk="0">
                  <a:moveTo>
                    <a:pt x="17654" y="2126"/>
                  </a:moveTo>
                  <a:lnTo>
                    <a:pt x="11836" y="0"/>
                  </a:lnTo>
                  <a:cubicBezTo>
                    <a:pt x="-3946" y="6027"/>
                    <a:pt x="-3946" y="15571"/>
                    <a:pt x="11836" y="21600"/>
                  </a:cubicBezTo>
                  <a:lnTo>
                    <a:pt x="17654" y="19474"/>
                  </a:lnTo>
                  <a:cubicBezTo>
                    <a:pt x="5076" y="14618"/>
                    <a:pt x="5076" y="6982"/>
                    <a:pt x="17654" y="2126"/>
                  </a:cubicBezTo>
                  <a:close/>
                </a:path>
              </a:pathLst>
            </a:custGeom>
            <a:solidFill>
              <a:srgbClr val="5F2773"/>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sp>
          <p:nvSpPr>
            <p:cNvPr id="79" name="Shape">
              <a:extLst>
                <a:ext uri="{FF2B5EF4-FFF2-40B4-BE49-F238E27FC236}">
                  <a16:creationId xmlns:a16="http://schemas.microsoft.com/office/drawing/2014/main" id="{D88AB9C7-310E-CE41-9C31-222B216079B5}"/>
                </a:ext>
              </a:extLst>
            </p:cNvPr>
            <p:cNvSpPr/>
            <p:nvPr/>
          </p:nvSpPr>
          <p:spPr>
            <a:xfrm>
              <a:off x="15549144" y="4847052"/>
              <a:ext cx="463994" cy="1553846"/>
            </a:xfrm>
            <a:custGeom>
              <a:avLst/>
              <a:gdLst/>
              <a:ahLst/>
              <a:cxnLst>
                <a:cxn ang="0">
                  <a:pos x="wd2" y="hd2"/>
                </a:cxn>
                <a:cxn ang="5400000">
                  <a:pos x="wd2" y="hd2"/>
                </a:cxn>
                <a:cxn ang="10800000">
                  <a:pos x="wd2" y="hd2"/>
                </a:cxn>
                <a:cxn ang="16200000">
                  <a:pos x="wd2" y="hd2"/>
                </a:cxn>
              </a:cxnLst>
              <a:rect l="0" t="0" r="r" b="b"/>
              <a:pathLst>
                <a:path w="17654" h="21600" extrusionOk="0">
                  <a:moveTo>
                    <a:pt x="0" y="19474"/>
                  </a:moveTo>
                  <a:lnTo>
                    <a:pt x="5818" y="21600"/>
                  </a:lnTo>
                  <a:cubicBezTo>
                    <a:pt x="21600" y="15573"/>
                    <a:pt x="21600" y="6029"/>
                    <a:pt x="5818" y="0"/>
                  </a:cubicBezTo>
                  <a:lnTo>
                    <a:pt x="0" y="2126"/>
                  </a:lnTo>
                  <a:cubicBezTo>
                    <a:pt x="12578" y="6982"/>
                    <a:pt x="12578" y="14618"/>
                    <a:pt x="0" y="19474"/>
                  </a:cubicBezTo>
                  <a:close/>
                </a:path>
              </a:pathLst>
            </a:custGeom>
            <a:solidFill>
              <a:srgbClr val="E6530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a:ln>
                  <a:noFill/>
                </a:ln>
                <a:solidFill>
                  <a:srgbClr val="FFFFFF"/>
                </a:solidFill>
                <a:effectLst/>
                <a:uLnTx/>
                <a:uFillTx/>
              </a:endParaRPr>
            </a:p>
          </p:txBody>
        </p:sp>
      </p:grpSp>
      <p:sp>
        <p:nvSpPr>
          <p:cNvPr id="81" name="TextBox 80"/>
          <p:cNvSpPr txBox="1"/>
          <p:nvPr/>
        </p:nvSpPr>
        <p:spPr>
          <a:xfrm>
            <a:off x="3705713" y="5537182"/>
            <a:ext cx="2978558" cy="502471"/>
          </a:xfrm>
          <a:prstGeom prst="rect">
            <a:avLst/>
          </a:prstGeom>
          <a:noFill/>
        </p:spPr>
        <p:txBody>
          <a:bodyPr wrap="square" lIns="0" tIns="0" rIns="0" bIns="0" rtlCol="0">
            <a:noAutofit/>
          </a:bodyPr>
          <a:lstStyle/>
          <a:p>
            <a:r>
              <a:rPr lang="en-US" sz="2800" b="1" spc="-150" dirty="0">
                <a:solidFill>
                  <a:srgbClr val="FFC000"/>
                </a:solidFill>
                <a:latin typeface="Bahnschrift" panose="020B0502040204020203" pitchFamily="34" charset="0"/>
              </a:rPr>
              <a:t>&gt; </a:t>
            </a:r>
            <a:r>
              <a:rPr lang="en-US" sz="2800" b="1" dirty="0">
                <a:solidFill>
                  <a:srgbClr val="FFC000"/>
                </a:solidFill>
                <a:latin typeface="Bahnschrift" panose="020B0502040204020203" pitchFamily="34" charset="0"/>
              </a:rPr>
              <a:t>OUR VALUES</a:t>
            </a: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330" y="-317534"/>
            <a:ext cx="3216609" cy="3216609"/>
          </a:xfrm>
          <a:prstGeom prst="rect">
            <a:avLst/>
          </a:prstGeom>
        </p:spPr>
      </p:pic>
      <p:sp>
        <p:nvSpPr>
          <p:cNvPr id="84" name="TextBox 83"/>
          <p:cNvSpPr txBox="1"/>
          <p:nvPr/>
        </p:nvSpPr>
        <p:spPr>
          <a:xfrm>
            <a:off x="1525097" y="5843841"/>
            <a:ext cx="1796146" cy="707886"/>
          </a:xfrm>
          <a:prstGeom prst="rect">
            <a:avLst/>
          </a:prstGeom>
          <a:noFill/>
        </p:spPr>
        <p:txBody>
          <a:bodyPr wrap="square" rtlCol="0">
            <a:spAutoFit/>
          </a:bodyPr>
          <a:lstStyle/>
          <a:p>
            <a:pPr algn="r"/>
            <a:r>
              <a:rPr lang="en-US" sz="2000" b="1" dirty="0">
                <a:solidFill>
                  <a:schemeClr val="bg1">
                    <a:lumMod val="75000"/>
                  </a:schemeClr>
                </a:solidFill>
                <a:effectLst>
                  <a:outerShdw blurRad="38100" dist="38100" dir="2700000" algn="tl">
                    <a:srgbClr val="000000">
                      <a:alpha val="43137"/>
                    </a:srgbClr>
                  </a:outerShdw>
                </a:effectLst>
                <a:latin typeface="Bahnschrift" panose="020B0502040204020203" pitchFamily="34" charset="0"/>
              </a:rPr>
              <a:t>HUMANITY FIRST</a:t>
            </a:r>
          </a:p>
        </p:txBody>
      </p:sp>
      <p:sp>
        <p:nvSpPr>
          <p:cNvPr id="85" name="TextBox 84"/>
          <p:cNvSpPr txBox="1"/>
          <p:nvPr/>
        </p:nvSpPr>
        <p:spPr>
          <a:xfrm>
            <a:off x="186186" y="7501637"/>
            <a:ext cx="1796146" cy="707886"/>
          </a:xfrm>
          <a:prstGeom prst="rect">
            <a:avLst/>
          </a:prstGeom>
          <a:noFill/>
        </p:spPr>
        <p:txBody>
          <a:bodyPr wrap="square" rtlCol="0">
            <a:spAutoFit/>
          </a:bodyPr>
          <a:lstStyle/>
          <a:p>
            <a:pPr algn="r"/>
            <a:r>
              <a:rPr lang="en-US" sz="2000" b="1" dirty="0">
                <a:solidFill>
                  <a:schemeClr val="bg1">
                    <a:lumMod val="75000"/>
                  </a:schemeClr>
                </a:solidFill>
                <a:effectLst>
                  <a:outerShdw blurRad="38100" dist="38100" dir="2700000" algn="tl">
                    <a:srgbClr val="000000">
                      <a:alpha val="43137"/>
                    </a:srgbClr>
                  </a:outerShdw>
                </a:effectLst>
                <a:latin typeface="Bahnschrift" panose="020B0502040204020203" pitchFamily="34" charset="0"/>
              </a:rPr>
              <a:t>COMMUNITY</a:t>
            </a:r>
          </a:p>
          <a:p>
            <a:pPr algn="r"/>
            <a:r>
              <a:rPr lang="en-US" sz="2000" b="1" dirty="0">
                <a:solidFill>
                  <a:schemeClr val="bg1">
                    <a:lumMod val="75000"/>
                  </a:schemeClr>
                </a:solidFill>
                <a:effectLst>
                  <a:outerShdw blurRad="38100" dist="38100" dir="2700000" algn="tl">
                    <a:srgbClr val="000000">
                      <a:alpha val="43137"/>
                    </a:srgbClr>
                  </a:outerShdw>
                </a:effectLst>
                <a:latin typeface="Bahnschrift" panose="020B0502040204020203" pitchFamily="34" charset="0"/>
              </a:rPr>
              <a:t>BUILDING</a:t>
            </a:r>
          </a:p>
        </p:txBody>
      </p:sp>
      <p:sp>
        <p:nvSpPr>
          <p:cNvPr id="86" name="TextBox 85"/>
          <p:cNvSpPr txBox="1"/>
          <p:nvPr/>
        </p:nvSpPr>
        <p:spPr>
          <a:xfrm>
            <a:off x="4767957" y="7662984"/>
            <a:ext cx="2182933" cy="451622"/>
          </a:xfrm>
          <a:prstGeom prst="rect">
            <a:avLst/>
          </a:prstGeom>
          <a:noFill/>
        </p:spPr>
        <p:txBody>
          <a:bodyPr wrap="square" lIns="0" tIns="0" rIns="0" bIns="0" rtlCol="0">
            <a:noAutofit/>
          </a:bodyPr>
          <a:lstStyle/>
          <a:p>
            <a:r>
              <a:rPr lang="en-US" sz="2000" b="1" dirty="0">
                <a:solidFill>
                  <a:schemeClr val="bg1">
                    <a:lumMod val="65000"/>
                  </a:schemeClr>
                </a:solidFill>
                <a:latin typeface="Bahnschrift" panose="020B0502040204020203" pitchFamily="34" charset="0"/>
              </a:rPr>
              <a:t>DIVERSITY &amp; INCLUSION</a:t>
            </a:r>
          </a:p>
        </p:txBody>
      </p:sp>
      <p:sp>
        <p:nvSpPr>
          <p:cNvPr id="87" name="TextBox 86"/>
          <p:cNvSpPr txBox="1"/>
          <p:nvPr/>
        </p:nvSpPr>
        <p:spPr>
          <a:xfrm>
            <a:off x="1326522" y="9140416"/>
            <a:ext cx="1660499" cy="403473"/>
          </a:xfrm>
          <a:prstGeom prst="rect">
            <a:avLst/>
          </a:prstGeom>
          <a:noFill/>
        </p:spPr>
        <p:txBody>
          <a:bodyPr wrap="square" lIns="0" tIns="0" rIns="0" bIns="0" rtlCol="0">
            <a:noAutofit/>
          </a:bodyPr>
          <a:lstStyle/>
          <a:p>
            <a:pPr algn="r"/>
            <a:r>
              <a:rPr lang="en-US" sz="2000" b="1" dirty="0">
                <a:solidFill>
                  <a:schemeClr val="bg1">
                    <a:lumMod val="75000"/>
                  </a:schemeClr>
                </a:solidFill>
                <a:effectLst>
                  <a:outerShdw blurRad="38100" dist="38100" dir="2700000" algn="tl">
                    <a:srgbClr val="000000">
                      <a:alpha val="43137"/>
                    </a:srgbClr>
                  </a:outerShdw>
                </a:effectLst>
                <a:latin typeface="Bahnschrift" panose="020B0502040204020203" pitchFamily="34" charset="0"/>
              </a:rPr>
              <a:t>VOLUNTARY</a:t>
            </a:r>
          </a:p>
          <a:p>
            <a:pPr algn="r"/>
            <a:r>
              <a:rPr lang="en-US" sz="2000" b="1" dirty="0">
                <a:solidFill>
                  <a:schemeClr val="bg1">
                    <a:lumMod val="75000"/>
                  </a:schemeClr>
                </a:solidFill>
                <a:effectLst>
                  <a:outerShdw blurRad="38100" dist="38100" dir="2700000" algn="tl">
                    <a:srgbClr val="000000">
                      <a:alpha val="43137"/>
                    </a:srgbClr>
                  </a:outerShdw>
                </a:effectLst>
                <a:latin typeface="Bahnschrift" panose="020B0502040204020203" pitchFamily="34" charset="0"/>
              </a:rPr>
              <a:t>SERVICE</a:t>
            </a:r>
          </a:p>
        </p:txBody>
      </p:sp>
      <p:sp>
        <p:nvSpPr>
          <p:cNvPr id="88" name="TextBox 87"/>
          <p:cNvSpPr txBox="1"/>
          <p:nvPr/>
        </p:nvSpPr>
        <p:spPr>
          <a:xfrm>
            <a:off x="5442180" y="1204821"/>
            <a:ext cx="1506961" cy="461665"/>
          </a:xfrm>
          <a:prstGeom prst="rect">
            <a:avLst/>
          </a:prstGeom>
          <a:noFill/>
        </p:spPr>
        <p:txBody>
          <a:bodyPr wrap="square" rtlCol="0">
            <a:spAutoFit/>
          </a:bodyPr>
          <a:lstStyle/>
          <a:p>
            <a:r>
              <a:rPr lang="en-US" sz="2400" dirty="0">
                <a:solidFill>
                  <a:srgbClr val="FFC000"/>
                </a:solidFill>
                <a:effectLst>
                  <a:outerShdw blurRad="38100" dist="38100" dir="2700000" algn="tl">
                    <a:srgbClr val="000000">
                      <a:alpha val="43137"/>
                    </a:srgbClr>
                  </a:outerShdw>
                </a:effectLst>
                <a:latin typeface="Arial Black" panose="020B0A04020102020204" pitchFamily="34" charset="0"/>
              </a:rPr>
              <a:t>EGYPT</a:t>
            </a:r>
          </a:p>
        </p:txBody>
      </p:sp>
    </p:spTree>
    <p:extLst>
      <p:ext uri="{BB962C8B-B14F-4D97-AF65-F5344CB8AC3E}">
        <p14:creationId xmlns:p14="http://schemas.microsoft.com/office/powerpoint/2010/main" val="342004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64" y="0"/>
            <a:ext cx="6986588" cy="9882020"/>
          </a:xfrm>
          <a:prstGeom prst="rect">
            <a:avLst/>
          </a:prstGeom>
        </p:spPr>
      </p:pic>
      <p:sp>
        <p:nvSpPr>
          <p:cNvPr id="6" name="TextBox 5"/>
          <p:cNvSpPr txBox="1"/>
          <p:nvPr/>
        </p:nvSpPr>
        <p:spPr>
          <a:xfrm>
            <a:off x="464935" y="699245"/>
            <a:ext cx="3549751" cy="582794"/>
          </a:xfrm>
          <a:prstGeom prst="rect">
            <a:avLst/>
          </a:prstGeom>
          <a:noFill/>
        </p:spPr>
        <p:txBody>
          <a:bodyPr wrap="square" lIns="0" tIns="0" rIns="0" bIns="0" rtlCol="0">
            <a:noAutofit/>
          </a:bodyPr>
          <a:lstStyle/>
          <a:p>
            <a:r>
              <a:rPr lang="en-US" sz="4000" b="1" spc="-150" dirty="0">
                <a:solidFill>
                  <a:srgbClr val="15A5E7"/>
                </a:solidFill>
                <a:latin typeface="Bahnschrift" panose="020B0502040204020203" pitchFamily="34" charset="0"/>
              </a:rPr>
              <a:t>&gt;</a:t>
            </a:r>
            <a:r>
              <a:rPr lang="en-US" sz="4000" b="1" spc="-150" dirty="0">
                <a:solidFill>
                  <a:srgbClr val="FFC000"/>
                </a:solidFill>
                <a:latin typeface="Bahnschrift" panose="020B0502040204020203" pitchFamily="34" charset="0"/>
              </a:rPr>
              <a:t> </a:t>
            </a:r>
            <a:r>
              <a:rPr lang="en-US" sz="4000" b="1" dirty="0">
                <a:solidFill>
                  <a:srgbClr val="FFC000"/>
                </a:solidFill>
                <a:latin typeface="Bahnschrift" panose="020B0502040204020203" pitchFamily="34" charset="0"/>
              </a:rPr>
              <a:t>OUR</a:t>
            </a:r>
          </a:p>
          <a:p>
            <a:r>
              <a:rPr lang="en-US" sz="4000" b="1" dirty="0">
                <a:solidFill>
                  <a:srgbClr val="FFC000"/>
                </a:solidFill>
                <a:latin typeface="Bahnschrift" panose="020B0502040204020203" pitchFamily="34" charset="0"/>
              </a:rPr>
              <a:t>CSR PILLARS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2485" y="461291"/>
            <a:ext cx="1926390" cy="1325560"/>
          </a:xfrm>
          <a:prstGeom prst="rect">
            <a:avLst/>
          </a:prstGeom>
        </p:spPr>
      </p:pic>
      <p:sp>
        <p:nvSpPr>
          <p:cNvPr id="40" name="TextBox 39"/>
          <p:cNvSpPr txBox="1"/>
          <p:nvPr/>
        </p:nvSpPr>
        <p:spPr>
          <a:xfrm>
            <a:off x="399926" y="7898570"/>
            <a:ext cx="2140642" cy="646331"/>
          </a:xfrm>
          <a:prstGeom prst="rect">
            <a:avLst/>
          </a:prstGeom>
          <a:noFill/>
        </p:spPr>
        <p:txBody>
          <a:bodyPr wrap="square" rtlCol="0">
            <a:spAutoFit/>
          </a:bodyPr>
          <a:lstStyle/>
          <a:p>
            <a:r>
              <a:rPr lang="en-US" b="1" dirty="0">
                <a:solidFill>
                  <a:srgbClr val="28338D"/>
                </a:solidFill>
                <a:effectLst>
                  <a:outerShdw blurRad="38100" dist="38100" dir="2700000" algn="tl">
                    <a:srgbClr val="000000">
                      <a:alpha val="43137"/>
                    </a:srgbClr>
                  </a:outerShdw>
                </a:effectLst>
                <a:latin typeface="Bahnschrift" panose="020B0502040204020203" pitchFamily="34" charset="0"/>
              </a:rPr>
              <a:t>EMPLOYEE </a:t>
            </a:r>
          </a:p>
          <a:p>
            <a:r>
              <a:rPr lang="en-US" b="1" dirty="0">
                <a:solidFill>
                  <a:srgbClr val="28338D"/>
                </a:solidFill>
                <a:effectLst>
                  <a:outerShdw blurRad="38100" dist="38100" dir="2700000" algn="tl">
                    <a:srgbClr val="000000">
                      <a:alpha val="43137"/>
                    </a:srgbClr>
                  </a:outerShdw>
                </a:effectLst>
                <a:latin typeface="Bahnschrift" panose="020B0502040204020203" pitchFamily="34" charset="0"/>
              </a:rPr>
              <a:t>RIGHTS </a:t>
            </a:r>
          </a:p>
        </p:txBody>
      </p:sp>
      <p:sp>
        <p:nvSpPr>
          <p:cNvPr id="41" name="TextBox 40"/>
          <p:cNvSpPr txBox="1"/>
          <p:nvPr/>
        </p:nvSpPr>
        <p:spPr>
          <a:xfrm>
            <a:off x="5082143" y="7658942"/>
            <a:ext cx="2140642" cy="1200329"/>
          </a:xfrm>
          <a:prstGeom prst="rect">
            <a:avLst/>
          </a:prstGeom>
          <a:noFill/>
        </p:spPr>
        <p:txBody>
          <a:bodyPr wrap="square" rtlCol="0">
            <a:spAutoFit/>
          </a:bodyPr>
          <a:lstStyle/>
          <a:p>
            <a:r>
              <a:rPr lang="en-US" b="1" dirty="0">
                <a:solidFill>
                  <a:srgbClr val="28338D"/>
                </a:solidFill>
                <a:effectLst>
                  <a:outerShdw blurRad="38100" dist="38100" dir="2700000" algn="tl">
                    <a:srgbClr val="000000">
                      <a:alpha val="43137"/>
                    </a:srgbClr>
                  </a:outerShdw>
                </a:effectLst>
                <a:latin typeface="Bahnschrift" panose="020B0502040204020203" pitchFamily="34" charset="0"/>
              </a:rPr>
              <a:t>ENVIROMENTAL</a:t>
            </a:r>
          </a:p>
          <a:p>
            <a:r>
              <a:rPr lang="en-US" b="1" dirty="0">
                <a:solidFill>
                  <a:srgbClr val="28338D"/>
                </a:solidFill>
                <a:effectLst>
                  <a:outerShdw blurRad="38100" dist="38100" dir="2700000" algn="tl">
                    <a:srgbClr val="000000">
                      <a:alpha val="43137"/>
                    </a:srgbClr>
                  </a:outerShdw>
                </a:effectLst>
                <a:latin typeface="Bahnschrift" panose="020B0502040204020203" pitchFamily="34" charset="0"/>
              </a:rPr>
              <a:t>CAUSES &amp; </a:t>
            </a:r>
          </a:p>
          <a:p>
            <a:r>
              <a:rPr lang="en-US" b="1" dirty="0">
                <a:solidFill>
                  <a:srgbClr val="28338D"/>
                </a:solidFill>
                <a:effectLst>
                  <a:outerShdw blurRad="38100" dist="38100" dir="2700000" algn="tl">
                    <a:srgbClr val="000000">
                      <a:alpha val="43137"/>
                    </a:srgbClr>
                  </a:outerShdw>
                </a:effectLst>
                <a:latin typeface="Bahnschrift" panose="020B0502040204020203" pitchFamily="34" charset="0"/>
              </a:rPr>
              <a:t>LOCAL COMMUNITIES</a:t>
            </a:r>
          </a:p>
        </p:txBody>
      </p:sp>
      <p:grpSp>
        <p:nvGrpSpPr>
          <p:cNvPr id="19" name="Group 18">
            <a:extLst>
              <a:ext uri="{FF2B5EF4-FFF2-40B4-BE49-F238E27FC236}">
                <a16:creationId xmlns:a16="http://schemas.microsoft.com/office/drawing/2014/main" id="{F16C94CC-B69F-4A8F-B79D-8D09C630B3A3}"/>
              </a:ext>
            </a:extLst>
          </p:cNvPr>
          <p:cNvGrpSpPr/>
          <p:nvPr/>
        </p:nvGrpSpPr>
        <p:grpSpPr>
          <a:xfrm>
            <a:off x="937837" y="3696458"/>
            <a:ext cx="4839753" cy="4680626"/>
            <a:chOff x="3855785" y="1713461"/>
            <a:chExt cx="4480430" cy="4333119"/>
          </a:xfrm>
        </p:grpSpPr>
        <p:sp>
          <p:nvSpPr>
            <p:cNvPr id="20" name="Freeform: Shape 8">
              <a:extLst>
                <a:ext uri="{FF2B5EF4-FFF2-40B4-BE49-F238E27FC236}">
                  <a16:creationId xmlns:a16="http://schemas.microsoft.com/office/drawing/2014/main" id="{71221CE9-D531-4AEE-8B8F-E49D776B3313}"/>
                </a:ext>
              </a:extLst>
            </p:cNvPr>
            <p:cNvSpPr/>
            <p:nvPr/>
          </p:nvSpPr>
          <p:spPr>
            <a:xfrm>
              <a:off x="5360684" y="1713461"/>
              <a:ext cx="1470630" cy="1470630"/>
            </a:xfrm>
            <a:custGeom>
              <a:avLst/>
              <a:gdLst>
                <a:gd name="connsiteX0" fmla="*/ 0 w 1475860"/>
                <a:gd name="connsiteY0" fmla="*/ 737930 h 1475860"/>
                <a:gd name="connsiteX1" fmla="*/ 737930 w 1475860"/>
                <a:gd name="connsiteY1" fmla="*/ 0 h 1475860"/>
                <a:gd name="connsiteX2" fmla="*/ 1475860 w 1475860"/>
                <a:gd name="connsiteY2" fmla="*/ 737930 h 1475860"/>
                <a:gd name="connsiteX3" fmla="*/ 737930 w 1475860"/>
                <a:gd name="connsiteY3" fmla="*/ 1475860 h 1475860"/>
                <a:gd name="connsiteX4" fmla="*/ 0 w 1475860"/>
                <a:gd name="connsiteY4" fmla="*/ 737930 h 147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860" h="1475860">
                  <a:moveTo>
                    <a:pt x="0" y="737930"/>
                  </a:moveTo>
                  <a:cubicBezTo>
                    <a:pt x="0" y="330383"/>
                    <a:pt x="330383" y="0"/>
                    <a:pt x="737930" y="0"/>
                  </a:cubicBezTo>
                  <a:cubicBezTo>
                    <a:pt x="1145477" y="0"/>
                    <a:pt x="1475860" y="330383"/>
                    <a:pt x="1475860" y="737930"/>
                  </a:cubicBezTo>
                  <a:cubicBezTo>
                    <a:pt x="1475860" y="1145477"/>
                    <a:pt x="1145477" y="1475860"/>
                    <a:pt x="737930" y="1475860"/>
                  </a:cubicBezTo>
                  <a:cubicBezTo>
                    <a:pt x="330383" y="1475860"/>
                    <a:pt x="0" y="1145477"/>
                    <a:pt x="0" y="737930"/>
                  </a:cubicBezTo>
                  <a:close/>
                </a:path>
              </a:pathLst>
            </a:custGeom>
            <a:solidFill>
              <a:srgbClr val="F15923">
                <a:alpha val="66000"/>
              </a:srgbClr>
            </a:solidFill>
            <a:ln w="12700">
              <a:miter lim="400000"/>
            </a:ln>
          </p:spPr>
          <p:txBody>
            <a:bodyPr wrap="square" lIns="28575" tIns="28575" rIns="28575" bIns="28575"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a:ln>
                  <a:noFill/>
                </a:ln>
                <a:solidFill>
                  <a:srgbClr val="FFFFFF"/>
                </a:solidFill>
                <a:effectLst/>
                <a:uLnTx/>
                <a:uFillTx/>
              </a:endParaRPr>
            </a:p>
          </p:txBody>
        </p:sp>
        <p:sp>
          <p:nvSpPr>
            <p:cNvPr id="21" name="Freeform: Shape 10">
              <a:extLst>
                <a:ext uri="{FF2B5EF4-FFF2-40B4-BE49-F238E27FC236}">
                  <a16:creationId xmlns:a16="http://schemas.microsoft.com/office/drawing/2014/main" id="{53E9199C-4B58-42AD-9E9A-228AE8DCE4C9}"/>
                </a:ext>
              </a:extLst>
            </p:cNvPr>
            <p:cNvSpPr/>
            <p:nvPr/>
          </p:nvSpPr>
          <p:spPr>
            <a:xfrm>
              <a:off x="6865585" y="2806834"/>
              <a:ext cx="1470630" cy="1470630"/>
            </a:xfrm>
            <a:custGeom>
              <a:avLst/>
              <a:gdLst>
                <a:gd name="connsiteX0" fmla="*/ 0 w 1475860"/>
                <a:gd name="connsiteY0" fmla="*/ 737930 h 1475860"/>
                <a:gd name="connsiteX1" fmla="*/ 737930 w 1475860"/>
                <a:gd name="connsiteY1" fmla="*/ 0 h 1475860"/>
                <a:gd name="connsiteX2" fmla="*/ 1475860 w 1475860"/>
                <a:gd name="connsiteY2" fmla="*/ 737930 h 1475860"/>
                <a:gd name="connsiteX3" fmla="*/ 737930 w 1475860"/>
                <a:gd name="connsiteY3" fmla="*/ 1475860 h 1475860"/>
                <a:gd name="connsiteX4" fmla="*/ 0 w 1475860"/>
                <a:gd name="connsiteY4" fmla="*/ 737930 h 147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860" h="1475860">
                  <a:moveTo>
                    <a:pt x="0" y="737930"/>
                  </a:moveTo>
                  <a:cubicBezTo>
                    <a:pt x="0" y="330383"/>
                    <a:pt x="330383" y="0"/>
                    <a:pt x="737930" y="0"/>
                  </a:cubicBezTo>
                  <a:cubicBezTo>
                    <a:pt x="1145477" y="0"/>
                    <a:pt x="1475860" y="330383"/>
                    <a:pt x="1475860" y="737930"/>
                  </a:cubicBezTo>
                  <a:cubicBezTo>
                    <a:pt x="1475860" y="1145477"/>
                    <a:pt x="1145477" y="1475860"/>
                    <a:pt x="737930" y="1475860"/>
                  </a:cubicBezTo>
                  <a:cubicBezTo>
                    <a:pt x="330383" y="1475860"/>
                    <a:pt x="0" y="1145477"/>
                    <a:pt x="0" y="737930"/>
                  </a:cubicBezTo>
                  <a:close/>
                </a:path>
              </a:pathLst>
            </a:custGeom>
            <a:solidFill>
              <a:srgbClr val="FDB932">
                <a:alpha val="71000"/>
              </a:srgbClr>
            </a:solidFill>
            <a:ln w="12700">
              <a:miter lim="400000"/>
            </a:ln>
          </p:spPr>
          <p:txBody>
            <a:bodyPr wrap="square" lIns="28575" tIns="28575" rIns="28575" bIns="28575"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dirty="0">
                <a:ln>
                  <a:noFill/>
                </a:ln>
                <a:solidFill>
                  <a:srgbClr val="FFFFFF"/>
                </a:solidFill>
                <a:effectLst/>
                <a:uLnTx/>
                <a:uFillTx/>
              </a:endParaRPr>
            </a:p>
          </p:txBody>
        </p:sp>
        <p:sp>
          <p:nvSpPr>
            <p:cNvPr id="22" name="Freeform: Shape 12">
              <a:extLst>
                <a:ext uri="{FF2B5EF4-FFF2-40B4-BE49-F238E27FC236}">
                  <a16:creationId xmlns:a16="http://schemas.microsoft.com/office/drawing/2014/main" id="{33BED08B-D22F-42C6-BC81-612C37B37527}"/>
                </a:ext>
              </a:extLst>
            </p:cNvPr>
            <p:cNvSpPr/>
            <p:nvPr/>
          </p:nvSpPr>
          <p:spPr>
            <a:xfrm>
              <a:off x="6290764" y="4575950"/>
              <a:ext cx="1470630" cy="1470630"/>
            </a:xfrm>
            <a:custGeom>
              <a:avLst/>
              <a:gdLst>
                <a:gd name="connsiteX0" fmla="*/ 0 w 1475860"/>
                <a:gd name="connsiteY0" fmla="*/ 737930 h 1475860"/>
                <a:gd name="connsiteX1" fmla="*/ 737930 w 1475860"/>
                <a:gd name="connsiteY1" fmla="*/ 0 h 1475860"/>
                <a:gd name="connsiteX2" fmla="*/ 1475860 w 1475860"/>
                <a:gd name="connsiteY2" fmla="*/ 737930 h 1475860"/>
                <a:gd name="connsiteX3" fmla="*/ 737930 w 1475860"/>
                <a:gd name="connsiteY3" fmla="*/ 1475860 h 1475860"/>
                <a:gd name="connsiteX4" fmla="*/ 0 w 1475860"/>
                <a:gd name="connsiteY4" fmla="*/ 737930 h 147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860" h="1475860">
                  <a:moveTo>
                    <a:pt x="0" y="737930"/>
                  </a:moveTo>
                  <a:cubicBezTo>
                    <a:pt x="0" y="330383"/>
                    <a:pt x="330383" y="0"/>
                    <a:pt x="737930" y="0"/>
                  </a:cubicBezTo>
                  <a:cubicBezTo>
                    <a:pt x="1145477" y="0"/>
                    <a:pt x="1475860" y="330383"/>
                    <a:pt x="1475860" y="737930"/>
                  </a:cubicBezTo>
                  <a:cubicBezTo>
                    <a:pt x="1475860" y="1145477"/>
                    <a:pt x="1145477" y="1475860"/>
                    <a:pt x="737930" y="1475860"/>
                  </a:cubicBezTo>
                  <a:cubicBezTo>
                    <a:pt x="330383" y="1475860"/>
                    <a:pt x="0" y="1145477"/>
                    <a:pt x="0" y="737930"/>
                  </a:cubicBezTo>
                  <a:close/>
                </a:path>
              </a:pathLst>
            </a:custGeom>
            <a:solidFill>
              <a:srgbClr val="15A5E7">
                <a:alpha val="79000"/>
              </a:srgbClr>
            </a:solidFill>
            <a:ln w="12700">
              <a:miter lim="400000"/>
            </a:ln>
          </p:spPr>
          <p:txBody>
            <a:bodyPr wrap="square" lIns="28575" tIns="28575" rIns="28575" bIns="28575"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a:ln>
                  <a:noFill/>
                </a:ln>
                <a:solidFill>
                  <a:srgbClr val="FFFFFF"/>
                </a:solidFill>
                <a:effectLst/>
                <a:uLnTx/>
                <a:uFillTx/>
              </a:endParaRPr>
            </a:p>
          </p:txBody>
        </p:sp>
        <p:sp>
          <p:nvSpPr>
            <p:cNvPr id="23" name="Freeform: Shape 14">
              <a:extLst>
                <a:ext uri="{FF2B5EF4-FFF2-40B4-BE49-F238E27FC236}">
                  <a16:creationId xmlns:a16="http://schemas.microsoft.com/office/drawing/2014/main" id="{3B4D1D50-903C-42C5-9E94-D5D5B8426A0F}"/>
                </a:ext>
              </a:extLst>
            </p:cNvPr>
            <p:cNvSpPr/>
            <p:nvPr/>
          </p:nvSpPr>
          <p:spPr>
            <a:xfrm>
              <a:off x="4430606" y="4575950"/>
              <a:ext cx="1470630" cy="1470630"/>
            </a:xfrm>
            <a:custGeom>
              <a:avLst/>
              <a:gdLst>
                <a:gd name="connsiteX0" fmla="*/ 0 w 1475860"/>
                <a:gd name="connsiteY0" fmla="*/ 737930 h 1475860"/>
                <a:gd name="connsiteX1" fmla="*/ 737930 w 1475860"/>
                <a:gd name="connsiteY1" fmla="*/ 0 h 1475860"/>
                <a:gd name="connsiteX2" fmla="*/ 1475860 w 1475860"/>
                <a:gd name="connsiteY2" fmla="*/ 737930 h 1475860"/>
                <a:gd name="connsiteX3" fmla="*/ 737930 w 1475860"/>
                <a:gd name="connsiteY3" fmla="*/ 1475860 h 1475860"/>
                <a:gd name="connsiteX4" fmla="*/ 0 w 1475860"/>
                <a:gd name="connsiteY4" fmla="*/ 737930 h 147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860" h="1475860">
                  <a:moveTo>
                    <a:pt x="0" y="737930"/>
                  </a:moveTo>
                  <a:cubicBezTo>
                    <a:pt x="0" y="330383"/>
                    <a:pt x="330383" y="0"/>
                    <a:pt x="737930" y="0"/>
                  </a:cubicBezTo>
                  <a:cubicBezTo>
                    <a:pt x="1145477" y="0"/>
                    <a:pt x="1475860" y="330383"/>
                    <a:pt x="1475860" y="737930"/>
                  </a:cubicBezTo>
                  <a:cubicBezTo>
                    <a:pt x="1475860" y="1145477"/>
                    <a:pt x="1145477" y="1475860"/>
                    <a:pt x="737930" y="1475860"/>
                  </a:cubicBezTo>
                  <a:cubicBezTo>
                    <a:pt x="330383" y="1475860"/>
                    <a:pt x="0" y="1145477"/>
                    <a:pt x="0" y="737930"/>
                  </a:cubicBezTo>
                  <a:close/>
                </a:path>
              </a:pathLst>
            </a:custGeom>
            <a:solidFill>
              <a:srgbClr val="16B37C">
                <a:alpha val="68000"/>
              </a:srgbClr>
            </a:solidFill>
            <a:ln w="12700">
              <a:miter lim="400000"/>
            </a:ln>
          </p:spPr>
          <p:txBody>
            <a:bodyPr wrap="square" lIns="28575" tIns="28575" rIns="28575" bIns="28575"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a:ln>
                  <a:noFill/>
                </a:ln>
                <a:solidFill>
                  <a:srgbClr val="FFFFFF"/>
                </a:solidFill>
                <a:effectLst/>
                <a:uLnTx/>
                <a:uFillTx/>
              </a:endParaRPr>
            </a:p>
          </p:txBody>
        </p:sp>
        <p:sp>
          <p:nvSpPr>
            <p:cNvPr id="24" name="Freeform: Shape 16">
              <a:extLst>
                <a:ext uri="{FF2B5EF4-FFF2-40B4-BE49-F238E27FC236}">
                  <a16:creationId xmlns:a16="http://schemas.microsoft.com/office/drawing/2014/main" id="{DB1D072E-ADC0-4770-9869-028849FC364C}"/>
                </a:ext>
              </a:extLst>
            </p:cNvPr>
            <p:cNvSpPr/>
            <p:nvPr/>
          </p:nvSpPr>
          <p:spPr>
            <a:xfrm>
              <a:off x="3855785" y="2806834"/>
              <a:ext cx="1470630" cy="1470630"/>
            </a:xfrm>
            <a:custGeom>
              <a:avLst/>
              <a:gdLst>
                <a:gd name="connsiteX0" fmla="*/ 0 w 1475860"/>
                <a:gd name="connsiteY0" fmla="*/ 737930 h 1475860"/>
                <a:gd name="connsiteX1" fmla="*/ 737930 w 1475860"/>
                <a:gd name="connsiteY1" fmla="*/ 0 h 1475860"/>
                <a:gd name="connsiteX2" fmla="*/ 1475860 w 1475860"/>
                <a:gd name="connsiteY2" fmla="*/ 737930 h 1475860"/>
                <a:gd name="connsiteX3" fmla="*/ 737930 w 1475860"/>
                <a:gd name="connsiteY3" fmla="*/ 1475860 h 1475860"/>
                <a:gd name="connsiteX4" fmla="*/ 0 w 1475860"/>
                <a:gd name="connsiteY4" fmla="*/ 737930 h 147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860" h="1475860">
                  <a:moveTo>
                    <a:pt x="0" y="737930"/>
                  </a:moveTo>
                  <a:cubicBezTo>
                    <a:pt x="0" y="330383"/>
                    <a:pt x="330383" y="0"/>
                    <a:pt x="737930" y="0"/>
                  </a:cubicBezTo>
                  <a:cubicBezTo>
                    <a:pt x="1145477" y="0"/>
                    <a:pt x="1475860" y="330383"/>
                    <a:pt x="1475860" y="737930"/>
                  </a:cubicBezTo>
                  <a:cubicBezTo>
                    <a:pt x="1475860" y="1145477"/>
                    <a:pt x="1145477" y="1475860"/>
                    <a:pt x="737930" y="1475860"/>
                  </a:cubicBezTo>
                  <a:cubicBezTo>
                    <a:pt x="330383" y="1475860"/>
                    <a:pt x="0" y="1145477"/>
                    <a:pt x="0" y="737930"/>
                  </a:cubicBezTo>
                  <a:close/>
                </a:path>
              </a:pathLst>
            </a:custGeom>
            <a:solidFill>
              <a:srgbClr val="6B2D91">
                <a:alpha val="71000"/>
              </a:srgbClr>
            </a:solidFill>
            <a:ln w="12700">
              <a:miter lim="400000"/>
            </a:ln>
          </p:spPr>
          <p:txBody>
            <a:bodyPr wrap="square" lIns="28575" tIns="28575" rIns="28575" bIns="28575"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a:ln>
                  <a:noFill/>
                </a:ln>
                <a:solidFill>
                  <a:srgbClr val="FFFFFF"/>
                </a:solidFill>
                <a:effectLst/>
                <a:uLnTx/>
                <a:uFillTx/>
              </a:endParaRPr>
            </a:p>
          </p:txBody>
        </p:sp>
        <p:sp>
          <p:nvSpPr>
            <p:cNvPr id="25" name="Freeform: Shape 13">
              <a:extLst>
                <a:ext uri="{FF2B5EF4-FFF2-40B4-BE49-F238E27FC236}">
                  <a16:creationId xmlns:a16="http://schemas.microsoft.com/office/drawing/2014/main" id="{44084EE4-98DB-46DB-932D-2509A911076A}"/>
                </a:ext>
              </a:extLst>
            </p:cNvPr>
            <p:cNvSpPr/>
            <p:nvPr/>
          </p:nvSpPr>
          <p:spPr>
            <a:xfrm>
              <a:off x="5390719" y="2475376"/>
              <a:ext cx="1410561" cy="708715"/>
            </a:xfrm>
            <a:custGeom>
              <a:avLst/>
              <a:gdLst>
                <a:gd name="connsiteX0" fmla="*/ 705281 w 1410561"/>
                <a:gd name="connsiteY0" fmla="*/ 0 h 708715"/>
                <a:gd name="connsiteX1" fmla="*/ 1311099 w 1410561"/>
                <a:gd name="connsiteY1" fmla="*/ 122309 h 708715"/>
                <a:gd name="connsiteX2" fmla="*/ 1410561 w 1410561"/>
                <a:gd name="connsiteY2" fmla="*/ 170222 h 708715"/>
                <a:gd name="connsiteX3" fmla="*/ 1382810 w 1410561"/>
                <a:gd name="connsiteY3" fmla="*/ 259618 h 708715"/>
                <a:gd name="connsiteX4" fmla="*/ 705280 w 1410561"/>
                <a:gd name="connsiteY4" fmla="*/ 708715 h 708715"/>
                <a:gd name="connsiteX5" fmla="*/ 27750 w 1410561"/>
                <a:gd name="connsiteY5" fmla="*/ 259618 h 708715"/>
                <a:gd name="connsiteX6" fmla="*/ 0 w 1410561"/>
                <a:gd name="connsiteY6" fmla="*/ 170223 h 708715"/>
                <a:gd name="connsiteX7" fmla="*/ 99463 w 1410561"/>
                <a:gd name="connsiteY7" fmla="*/ 122309 h 708715"/>
                <a:gd name="connsiteX8" fmla="*/ 705281 w 1410561"/>
                <a:gd name="connsiteY8" fmla="*/ 0 h 70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0561" h="708715">
                  <a:moveTo>
                    <a:pt x="705281" y="0"/>
                  </a:moveTo>
                  <a:cubicBezTo>
                    <a:pt x="920174" y="0"/>
                    <a:pt x="1124895" y="43551"/>
                    <a:pt x="1311099" y="122309"/>
                  </a:cubicBezTo>
                  <a:lnTo>
                    <a:pt x="1410561" y="170222"/>
                  </a:lnTo>
                  <a:lnTo>
                    <a:pt x="1382810" y="259618"/>
                  </a:lnTo>
                  <a:cubicBezTo>
                    <a:pt x="1271184" y="523533"/>
                    <a:pt x="1009857" y="708715"/>
                    <a:pt x="705280" y="708715"/>
                  </a:cubicBezTo>
                  <a:cubicBezTo>
                    <a:pt x="400703" y="708715"/>
                    <a:pt x="139377" y="523533"/>
                    <a:pt x="27750" y="259618"/>
                  </a:cubicBezTo>
                  <a:lnTo>
                    <a:pt x="0" y="170223"/>
                  </a:lnTo>
                  <a:lnTo>
                    <a:pt x="99463" y="122309"/>
                  </a:lnTo>
                  <a:cubicBezTo>
                    <a:pt x="285667" y="43551"/>
                    <a:pt x="490388" y="0"/>
                    <a:pt x="705281" y="0"/>
                  </a:cubicBezTo>
                  <a:close/>
                </a:path>
              </a:pathLst>
            </a:custGeom>
            <a:solidFill>
              <a:srgbClr val="F15923">
                <a:alpha val="63000"/>
              </a:srgbClr>
            </a:solidFill>
            <a:ln w="12700">
              <a:miter lim="400000"/>
            </a:ln>
          </p:spPr>
          <p:txBody>
            <a:bodyPr wrap="square" lIns="28575" tIns="28575" rIns="28575" bIns="28575"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dirty="0">
                <a:ln>
                  <a:noFill/>
                </a:ln>
                <a:solidFill>
                  <a:srgbClr val="FFFFFF"/>
                </a:solidFill>
                <a:effectLst/>
                <a:uLnTx/>
                <a:uFillTx/>
              </a:endParaRPr>
            </a:p>
          </p:txBody>
        </p:sp>
        <p:sp>
          <p:nvSpPr>
            <p:cNvPr id="26" name="Freeform: Shape 15">
              <a:extLst>
                <a:ext uri="{FF2B5EF4-FFF2-40B4-BE49-F238E27FC236}">
                  <a16:creationId xmlns:a16="http://schemas.microsoft.com/office/drawing/2014/main" id="{EDA776C5-AAA9-4992-B388-40D1B5A54F50}"/>
                </a:ext>
              </a:extLst>
            </p:cNvPr>
            <p:cNvSpPr/>
            <p:nvPr/>
          </p:nvSpPr>
          <p:spPr>
            <a:xfrm>
              <a:off x="6865585" y="2929676"/>
              <a:ext cx="786807" cy="1347788"/>
            </a:xfrm>
            <a:custGeom>
              <a:avLst/>
              <a:gdLst>
                <a:gd name="connsiteX0" fmla="*/ 329238 w 786807"/>
                <a:gd name="connsiteY0" fmla="*/ 0 h 1347788"/>
                <a:gd name="connsiteX1" fmla="*/ 330951 w 786807"/>
                <a:gd name="connsiteY1" fmla="*/ 1557 h 1347788"/>
                <a:gd name="connsiteX2" fmla="*/ 786807 w 786807"/>
                <a:gd name="connsiteY2" fmla="*/ 1102092 h 1347788"/>
                <a:gd name="connsiteX3" fmla="*/ 778772 w 786807"/>
                <a:gd name="connsiteY3" fmla="*/ 1261224 h 1347788"/>
                <a:gd name="connsiteX4" fmla="*/ 765796 w 786807"/>
                <a:gd name="connsiteY4" fmla="*/ 1346249 h 1347788"/>
                <a:gd name="connsiteX5" fmla="*/ 735315 w 786807"/>
                <a:gd name="connsiteY5" fmla="*/ 1347788 h 1347788"/>
                <a:gd name="connsiteX6" fmla="*/ 0 w 786807"/>
                <a:gd name="connsiteY6" fmla="*/ 612473 h 1347788"/>
                <a:gd name="connsiteX7" fmla="*/ 324194 w 786807"/>
                <a:gd name="connsiteY7" fmla="*/ 2738 h 1347788"/>
                <a:gd name="connsiteX8" fmla="*/ 329238 w 786807"/>
                <a:gd name="connsiteY8" fmla="*/ 0 h 134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807" h="1347788">
                  <a:moveTo>
                    <a:pt x="329238" y="0"/>
                  </a:moveTo>
                  <a:lnTo>
                    <a:pt x="330951" y="1557"/>
                  </a:lnTo>
                  <a:cubicBezTo>
                    <a:pt x="612602" y="283208"/>
                    <a:pt x="786807" y="672306"/>
                    <a:pt x="786807" y="1102092"/>
                  </a:cubicBezTo>
                  <a:cubicBezTo>
                    <a:pt x="786807" y="1155815"/>
                    <a:pt x="784085" y="1208903"/>
                    <a:pt x="778772" y="1261224"/>
                  </a:cubicBezTo>
                  <a:lnTo>
                    <a:pt x="765796" y="1346249"/>
                  </a:lnTo>
                  <a:lnTo>
                    <a:pt x="735315" y="1347788"/>
                  </a:lnTo>
                  <a:cubicBezTo>
                    <a:pt x="329212" y="1347788"/>
                    <a:pt x="0" y="1018576"/>
                    <a:pt x="0" y="612473"/>
                  </a:cubicBezTo>
                  <a:cubicBezTo>
                    <a:pt x="0" y="358659"/>
                    <a:pt x="128599" y="134880"/>
                    <a:pt x="324194" y="2738"/>
                  </a:cubicBezTo>
                  <a:lnTo>
                    <a:pt x="329238" y="0"/>
                  </a:lnTo>
                  <a:close/>
                </a:path>
              </a:pathLst>
            </a:custGeom>
            <a:solidFill>
              <a:srgbClr val="FDB932"/>
            </a:solidFill>
            <a:ln w="12700">
              <a:miter lim="400000"/>
            </a:ln>
          </p:spPr>
          <p:txBody>
            <a:bodyPr wrap="square" lIns="28575" tIns="28575" rIns="28575" bIns="28575"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dirty="0">
                <a:ln>
                  <a:noFill/>
                </a:ln>
                <a:solidFill>
                  <a:srgbClr val="FFFFFF"/>
                </a:solidFill>
                <a:effectLst/>
                <a:uLnTx/>
                <a:uFillTx/>
              </a:endParaRPr>
            </a:p>
          </p:txBody>
        </p:sp>
        <p:sp>
          <p:nvSpPr>
            <p:cNvPr id="27" name="Freeform: Shape 17">
              <a:extLst>
                <a:ext uri="{FF2B5EF4-FFF2-40B4-BE49-F238E27FC236}">
                  <a16:creationId xmlns:a16="http://schemas.microsoft.com/office/drawing/2014/main" id="{0E084D50-CFAB-465A-AC56-3F03199F445A}"/>
                </a:ext>
              </a:extLst>
            </p:cNvPr>
            <p:cNvSpPr/>
            <p:nvPr/>
          </p:nvSpPr>
          <p:spPr>
            <a:xfrm>
              <a:off x="4539608" y="2929677"/>
              <a:ext cx="786807" cy="1347787"/>
            </a:xfrm>
            <a:custGeom>
              <a:avLst/>
              <a:gdLst>
                <a:gd name="connsiteX0" fmla="*/ 457570 w 786807"/>
                <a:gd name="connsiteY0" fmla="*/ 0 h 1347787"/>
                <a:gd name="connsiteX1" fmla="*/ 462613 w 786807"/>
                <a:gd name="connsiteY1" fmla="*/ 2737 h 1347787"/>
                <a:gd name="connsiteX2" fmla="*/ 786807 w 786807"/>
                <a:gd name="connsiteY2" fmla="*/ 612472 h 1347787"/>
                <a:gd name="connsiteX3" fmla="*/ 51492 w 786807"/>
                <a:gd name="connsiteY3" fmla="*/ 1347787 h 1347787"/>
                <a:gd name="connsiteX4" fmla="*/ 21012 w 786807"/>
                <a:gd name="connsiteY4" fmla="*/ 1346248 h 1347787"/>
                <a:gd name="connsiteX5" fmla="*/ 8035 w 786807"/>
                <a:gd name="connsiteY5" fmla="*/ 1261223 h 1347787"/>
                <a:gd name="connsiteX6" fmla="*/ 0 w 786807"/>
                <a:gd name="connsiteY6" fmla="*/ 1102091 h 1347787"/>
                <a:gd name="connsiteX7" fmla="*/ 455857 w 786807"/>
                <a:gd name="connsiteY7" fmla="*/ 1556 h 1347787"/>
                <a:gd name="connsiteX8" fmla="*/ 457570 w 786807"/>
                <a:gd name="connsiteY8" fmla="*/ 0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807" h="1347787">
                  <a:moveTo>
                    <a:pt x="457570" y="0"/>
                  </a:moveTo>
                  <a:lnTo>
                    <a:pt x="462613" y="2737"/>
                  </a:lnTo>
                  <a:cubicBezTo>
                    <a:pt x="658209" y="134879"/>
                    <a:pt x="786807" y="358658"/>
                    <a:pt x="786807" y="612472"/>
                  </a:cubicBezTo>
                  <a:cubicBezTo>
                    <a:pt x="786807" y="1018575"/>
                    <a:pt x="457595" y="1347787"/>
                    <a:pt x="51492" y="1347787"/>
                  </a:cubicBezTo>
                  <a:lnTo>
                    <a:pt x="21012" y="1346248"/>
                  </a:lnTo>
                  <a:lnTo>
                    <a:pt x="8035" y="1261223"/>
                  </a:lnTo>
                  <a:cubicBezTo>
                    <a:pt x="2722" y="1208902"/>
                    <a:pt x="0" y="1155814"/>
                    <a:pt x="0" y="1102091"/>
                  </a:cubicBezTo>
                  <a:cubicBezTo>
                    <a:pt x="0" y="672305"/>
                    <a:pt x="174205" y="283207"/>
                    <a:pt x="455857" y="1556"/>
                  </a:cubicBezTo>
                  <a:lnTo>
                    <a:pt x="457570" y="0"/>
                  </a:lnTo>
                  <a:close/>
                </a:path>
              </a:pathLst>
            </a:custGeom>
            <a:solidFill>
              <a:srgbClr val="6B2D91"/>
            </a:solidFill>
            <a:ln w="12700">
              <a:miter lim="400000"/>
            </a:ln>
          </p:spPr>
          <p:txBody>
            <a:bodyPr wrap="square" lIns="28575" tIns="28575" rIns="28575" bIns="28575"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dirty="0">
                <a:ln>
                  <a:noFill/>
                </a:ln>
                <a:solidFill>
                  <a:srgbClr val="FFFFFF"/>
                </a:solidFill>
                <a:effectLst/>
                <a:uLnTx/>
                <a:uFillTx/>
              </a:endParaRPr>
            </a:p>
          </p:txBody>
        </p:sp>
        <p:sp>
          <p:nvSpPr>
            <p:cNvPr id="28" name="Freeform: Shape 20">
              <a:extLst>
                <a:ext uri="{FF2B5EF4-FFF2-40B4-BE49-F238E27FC236}">
                  <a16:creationId xmlns:a16="http://schemas.microsoft.com/office/drawing/2014/main" id="{E29FF798-2B97-41BA-8A7E-D078ECB528F8}"/>
                </a:ext>
              </a:extLst>
            </p:cNvPr>
            <p:cNvSpPr/>
            <p:nvPr/>
          </p:nvSpPr>
          <p:spPr>
            <a:xfrm>
              <a:off x="4710377" y="4575950"/>
              <a:ext cx="1190859" cy="991348"/>
            </a:xfrm>
            <a:custGeom>
              <a:avLst/>
              <a:gdLst>
                <a:gd name="connsiteX0" fmla="*/ 455544 w 1190859"/>
                <a:gd name="connsiteY0" fmla="*/ 0 h 991348"/>
                <a:gd name="connsiteX1" fmla="*/ 1190859 w 1190859"/>
                <a:gd name="connsiteY1" fmla="*/ 735315 h 991348"/>
                <a:gd name="connsiteX2" fmla="*/ 1175920 w 1190859"/>
                <a:gd name="connsiteY2" fmla="*/ 883507 h 991348"/>
                <a:gd name="connsiteX3" fmla="*/ 1142444 w 1190859"/>
                <a:gd name="connsiteY3" fmla="*/ 991348 h 991348"/>
                <a:gd name="connsiteX4" fmla="*/ 1071956 w 1190859"/>
                <a:gd name="connsiteY4" fmla="*/ 980590 h 991348"/>
                <a:gd name="connsiteX5" fmla="*/ 17079 w 1190859"/>
                <a:gd name="connsiteY5" fmla="*/ 197687 h 991348"/>
                <a:gd name="connsiteX6" fmla="*/ 0 w 1190859"/>
                <a:gd name="connsiteY6" fmla="*/ 162233 h 991348"/>
                <a:gd name="connsiteX7" fmla="*/ 44423 w 1190859"/>
                <a:gd name="connsiteY7" fmla="*/ 125580 h 991348"/>
                <a:gd name="connsiteX8" fmla="*/ 455544 w 1190859"/>
                <a:gd name="connsiteY8" fmla="*/ 0 h 99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859" h="991348">
                  <a:moveTo>
                    <a:pt x="455544" y="0"/>
                  </a:moveTo>
                  <a:cubicBezTo>
                    <a:pt x="861647" y="0"/>
                    <a:pt x="1190859" y="329212"/>
                    <a:pt x="1190859" y="735315"/>
                  </a:cubicBezTo>
                  <a:cubicBezTo>
                    <a:pt x="1190859" y="786078"/>
                    <a:pt x="1185715" y="835640"/>
                    <a:pt x="1175920" y="883507"/>
                  </a:cubicBezTo>
                  <a:lnTo>
                    <a:pt x="1142444" y="991348"/>
                  </a:lnTo>
                  <a:lnTo>
                    <a:pt x="1071956" y="980590"/>
                  </a:lnTo>
                  <a:cubicBezTo>
                    <a:pt x="616028" y="887294"/>
                    <a:pt x="232718" y="594642"/>
                    <a:pt x="17079" y="197687"/>
                  </a:cubicBezTo>
                  <a:lnTo>
                    <a:pt x="0" y="162233"/>
                  </a:lnTo>
                  <a:lnTo>
                    <a:pt x="44423" y="125580"/>
                  </a:lnTo>
                  <a:cubicBezTo>
                    <a:pt x="161780" y="46296"/>
                    <a:pt x="303256" y="0"/>
                    <a:pt x="455544" y="0"/>
                  </a:cubicBezTo>
                  <a:close/>
                </a:path>
              </a:pathLst>
            </a:custGeom>
            <a:solidFill>
              <a:srgbClr val="16B37C"/>
            </a:solidFill>
            <a:ln w="12700">
              <a:miter lim="400000"/>
            </a:ln>
          </p:spPr>
          <p:txBody>
            <a:bodyPr wrap="square" lIns="28575" tIns="28575" rIns="28575" bIns="28575"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dirty="0">
                <a:ln>
                  <a:noFill/>
                </a:ln>
                <a:solidFill>
                  <a:srgbClr val="FFFFFF"/>
                </a:solidFill>
                <a:effectLst/>
                <a:uLnTx/>
                <a:uFillTx/>
              </a:endParaRPr>
            </a:p>
          </p:txBody>
        </p:sp>
        <p:sp>
          <p:nvSpPr>
            <p:cNvPr id="29" name="Freeform: Shape 21">
              <a:extLst>
                <a:ext uri="{FF2B5EF4-FFF2-40B4-BE49-F238E27FC236}">
                  <a16:creationId xmlns:a16="http://schemas.microsoft.com/office/drawing/2014/main" id="{871D19E0-FAB6-48CE-B291-0168B419FEDC}"/>
                </a:ext>
              </a:extLst>
            </p:cNvPr>
            <p:cNvSpPr/>
            <p:nvPr/>
          </p:nvSpPr>
          <p:spPr>
            <a:xfrm>
              <a:off x="6290764" y="4575950"/>
              <a:ext cx="1190859" cy="991348"/>
            </a:xfrm>
            <a:custGeom>
              <a:avLst/>
              <a:gdLst>
                <a:gd name="connsiteX0" fmla="*/ 735315 w 1190859"/>
                <a:gd name="connsiteY0" fmla="*/ 0 h 991348"/>
                <a:gd name="connsiteX1" fmla="*/ 1146436 w 1190859"/>
                <a:gd name="connsiteY1" fmla="*/ 125580 h 991348"/>
                <a:gd name="connsiteX2" fmla="*/ 1190859 w 1190859"/>
                <a:gd name="connsiteY2" fmla="*/ 162233 h 991348"/>
                <a:gd name="connsiteX3" fmla="*/ 1173780 w 1190859"/>
                <a:gd name="connsiteY3" fmla="*/ 197687 h 991348"/>
                <a:gd name="connsiteX4" fmla="*/ 118903 w 1190859"/>
                <a:gd name="connsiteY4" fmla="*/ 980590 h 991348"/>
                <a:gd name="connsiteX5" fmla="*/ 48415 w 1190859"/>
                <a:gd name="connsiteY5" fmla="*/ 991348 h 991348"/>
                <a:gd name="connsiteX6" fmla="*/ 14939 w 1190859"/>
                <a:gd name="connsiteY6" fmla="*/ 883507 h 991348"/>
                <a:gd name="connsiteX7" fmla="*/ 0 w 1190859"/>
                <a:gd name="connsiteY7" fmla="*/ 735315 h 991348"/>
                <a:gd name="connsiteX8" fmla="*/ 735315 w 1190859"/>
                <a:gd name="connsiteY8" fmla="*/ 0 h 99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859" h="991348">
                  <a:moveTo>
                    <a:pt x="735315" y="0"/>
                  </a:moveTo>
                  <a:cubicBezTo>
                    <a:pt x="887604" y="0"/>
                    <a:pt x="1029080" y="46296"/>
                    <a:pt x="1146436" y="125580"/>
                  </a:cubicBezTo>
                  <a:lnTo>
                    <a:pt x="1190859" y="162233"/>
                  </a:lnTo>
                  <a:lnTo>
                    <a:pt x="1173780" y="197687"/>
                  </a:lnTo>
                  <a:cubicBezTo>
                    <a:pt x="958142" y="594642"/>
                    <a:pt x="574832" y="887294"/>
                    <a:pt x="118903" y="980590"/>
                  </a:cubicBezTo>
                  <a:lnTo>
                    <a:pt x="48415" y="991348"/>
                  </a:lnTo>
                  <a:lnTo>
                    <a:pt x="14939" y="883507"/>
                  </a:lnTo>
                  <a:cubicBezTo>
                    <a:pt x="5144" y="835640"/>
                    <a:pt x="0" y="786078"/>
                    <a:pt x="0" y="735315"/>
                  </a:cubicBezTo>
                  <a:cubicBezTo>
                    <a:pt x="0" y="329212"/>
                    <a:pt x="329212" y="0"/>
                    <a:pt x="735315" y="0"/>
                  </a:cubicBezTo>
                  <a:close/>
                </a:path>
              </a:pathLst>
            </a:custGeom>
            <a:solidFill>
              <a:srgbClr val="15A5E7"/>
            </a:solidFill>
            <a:ln w="12700">
              <a:miter lim="400000"/>
            </a:ln>
          </p:spPr>
          <p:txBody>
            <a:bodyPr wrap="square" lIns="28575" tIns="28575" rIns="28575" bIns="28575"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1" i="0" u="none" strike="noStrike" kern="0" cap="none" spc="0" normalizeH="0" baseline="0" noProof="0" dirty="0">
                <a:ln>
                  <a:noFill/>
                </a:ln>
                <a:solidFill>
                  <a:srgbClr val="FFFFFF"/>
                </a:solidFill>
                <a:effectLst/>
                <a:uLnTx/>
                <a:uFillTx/>
              </a:endParaRPr>
            </a:p>
          </p:txBody>
        </p:sp>
      </p:grpSp>
      <p:sp>
        <p:nvSpPr>
          <p:cNvPr id="42" name="TextBox 41"/>
          <p:cNvSpPr txBox="1"/>
          <p:nvPr/>
        </p:nvSpPr>
        <p:spPr>
          <a:xfrm>
            <a:off x="2331088" y="2977266"/>
            <a:ext cx="2140642" cy="646331"/>
          </a:xfrm>
          <a:prstGeom prst="rect">
            <a:avLst/>
          </a:prstGeom>
          <a:noFill/>
        </p:spPr>
        <p:txBody>
          <a:bodyPr wrap="square" rtlCol="0">
            <a:spAutoFit/>
          </a:bodyPr>
          <a:lstStyle/>
          <a:p>
            <a:pPr algn="ctr"/>
            <a:r>
              <a:rPr lang="en-US" b="1" dirty="0">
                <a:solidFill>
                  <a:srgbClr val="28338D"/>
                </a:solidFill>
                <a:effectLst>
                  <a:outerShdw blurRad="38100" dist="38100" dir="2700000" algn="tl">
                    <a:srgbClr val="000000">
                      <a:alpha val="43137"/>
                    </a:srgbClr>
                  </a:outerShdw>
                </a:effectLst>
                <a:latin typeface="Bahnschrift" panose="020B0502040204020203" pitchFamily="34" charset="0"/>
              </a:rPr>
              <a:t>DIVERSITY &amp;</a:t>
            </a:r>
          </a:p>
          <a:p>
            <a:pPr algn="ctr"/>
            <a:r>
              <a:rPr lang="en-US" b="1" dirty="0">
                <a:solidFill>
                  <a:srgbClr val="28338D"/>
                </a:solidFill>
                <a:effectLst>
                  <a:outerShdw blurRad="38100" dist="38100" dir="2700000" algn="tl">
                    <a:srgbClr val="000000">
                      <a:alpha val="43137"/>
                    </a:srgbClr>
                  </a:outerShdw>
                </a:effectLst>
                <a:latin typeface="Bahnschrift" panose="020B0502040204020203" pitchFamily="34" charset="0"/>
              </a:rPr>
              <a:t>INCLUSION</a:t>
            </a:r>
          </a:p>
        </p:txBody>
      </p:sp>
      <p:sp>
        <p:nvSpPr>
          <p:cNvPr id="43" name="TextBox 42"/>
          <p:cNvSpPr txBox="1"/>
          <p:nvPr/>
        </p:nvSpPr>
        <p:spPr>
          <a:xfrm>
            <a:off x="464935" y="4265144"/>
            <a:ext cx="2140642" cy="646331"/>
          </a:xfrm>
          <a:prstGeom prst="rect">
            <a:avLst/>
          </a:prstGeom>
          <a:noFill/>
        </p:spPr>
        <p:txBody>
          <a:bodyPr wrap="square" rtlCol="0">
            <a:spAutoFit/>
          </a:bodyPr>
          <a:lstStyle/>
          <a:p>
            <a:r>
              <a:rPr lang="en-US" b="1" dirty="0">
                <a:solidFill>
                  <a:srgbClr val="28338D"/>
                </a:solidFill>
                <a:effectLst>
                  <a:outerShdw blurRad="38100" dist="38100" dir="2700000" algn="tl">
                    <a:srgbClr val="000000">
                      <a:alpha val="43137"/>
                    </a:srgbClr>
                  </a:outerShdw>
                </a:effectLst>
                <a:latin typeface="Bahnschrift" panose="020B0502040204020203" pitchFamily="34" charset="0"/>
              </a:rPr>
              <a:t>WELLBEING &amp; RESILIENCY</a:t>
            </a:r>
          </a:p>
        </p:txBody>
      </p:sp>
      <p:sp>
        <p:nvSpPr>
          <p:cNvPr id="44" name="TextBox 43"/>
          <p:cNvSpPr txBox="1"/>
          <p:nvPr/>
        </p:nvSpPr>
        <p:spPr>
          <a:xfrm>
            <a:off x="4704068" y="4251831"/>
            <a:ext cx="2140642" cy="646331"/>
          </a:xfrm>
          <a:prstGeom prst="rect">
            <a:avLst/>
          </a:prstGeom>
          <a:noFill/>
        </p:spPr>
        <p:txBody>
          <a:bodyPr wrap="square" rtlCol="0">
            <a:spAutoFit/>
          </a:bodyPr>
          <a:lstStyle/>
          <a:p>
            <a:r>
              <a:rPr lang="en-US" b="1" dirty="0">
                <a:solidFill>
                  <a:srgbClr val="28338D"/>
                </a:solidFill>
                <a:effectLst>
                  <a:outerShdw blurRad="38100" dist="38100" dir="2700000" algn="tl">
                    <a:srgbClr val="000000">
                      <a:alpha val="43137"/>
                    </a:srgbClr>
                  </a:outerShdw>
                </a:effectLst>
                <a:latin typeface="Bahnschrift" panose="020B0502040204020203" pitchFamily="34" charset="0"/>
              </a:rPr>
              <a:t>EDUCATION / LEARNING </a:t>
            </a:r>
          </a:p>
        </p:txBody>
      </p:sp>
      <p:pic>
        <p:nvPicPr>
          <p:cNvPr id="54" name="Picture 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261" y="9180609"/>
            <a:ext cx="1710705" cy="643497"/>
          </a:xfrm>
          <a:prstGeom prst="rect">
            <a:avLst/>
          </a:prstGeom>
        </p:spPr>
      </p:pic>
      <p:pic>
        <p:nvPicPr>
          <p:cNvPr id="55" name="Picture 5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18696" y="5117145"/>
            <a:ext cx="1943687" cy="1943687"/>
          </a:xfrm>
          <a:prstGeom prst="rect">
            <a:avLst/>
          </a:prstGeom>
        </p:spPr>
      </p:pic>
    </p:spTree>
    <p:extLst>
      <p:ext uri="{BB962C8B-B14F-4D97-AF65-F5344CB8AC3E}">
        <p14:creationId xmlns:p14="http://schemas.microsoft.com/office/powerpoint/2010/main" val="287110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13" y="0"/>
            <a:ext cx="7020377" cy="9929813"/>
          </a:xfrm>
          <a:prstGeom prst="rect">
            <a:avLst/>
          </a:prstGeom>
        </p:spPr>
      </p:pic>
      <p:sp>
        <p:nvSpPr>
          <p:cNvPr id="5" name="Rectangle 4"/>
          <p:cNvSpPr/>
          <p:nvPr/>
        </p:nvSpPr>
        <p:spPr>
          <a:xfrm>
            <a:off x="-114300" y="-100013"/>
            <a:ext cx="7129463" cy="2900363"/>
          </a:xfrm>
          <a:prstGeom prst="rect">
            <a:avLst/>
          </a:prstGeom>
          <a:solidFill>
            <a:srgbClr val="0632B5">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7163" y="328611"/>
            <a:ext cx="157162" cy="204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24626" y="328610"/>
            <a:ext cx="157162" cy="2043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09046" y="5325216"/>
            <a:ext cx="3586162" cy="4016484"/>
          </a:xfrm>
          <a:prstGeom prst="rect">
            <a:avLst/>
          </a:prstGeom>
        </p:spPr>
        <p:txBody>
          <a:bodyPr wrap="square">
            <a:spAutoFit/>
          </a:bodyPr>
          <a:lstStyle/>
          <a:p>
            <a:r>
              <a:rPr lang="en-US" sz="1700" b="0" i="0" dirty="0">
                <a:solidFill>
                  <a:srgbClr val="283A8F"/>
                </a:solidFill>
                <a:effectLst/>
                <a:latin typeface="Bahnschrift" panose="020B0502040204020203" pitchFamily="34" charset="0"/>
              </a:rPr>
              <a:t>Majorel Egypt signed a 3 year partnership with CAWU ( Center of Arab West Understanding – Learning Center) as part of its “</a:t>
            </a:r>
            <a:r>
              <a:rPr lang="en-US" sz="1700" b="1" i="0" dirty="0">
                <a:solidFill>
                  <a:srgbClr val="283A8F"/>
                </a:solidFill>
                <a:effectLst/>
                <a:latin typeface="Bahnschrift" panose="020B0502040204020203" pitchFamily="34" charset="0"/>
              </a:rPr>
              <a:t> IMPACT CSR PROGRAM”, </a:t>
            </a:r>
            <a:r>
              <a:rPr lang="en-US" sz="1700" b="0" i="0" dirty="0">
                <a:solidFill>
                  <a:srgbClr val="283A8F"/>
                </a:solidFill>
                <a:effectLst/>
                <a:latin typeface="Bahnschrift" panose="020B0502040204020203" pitchFamily="34" charset="0"/>
              </a:rPr>
              <a:t>an employee-led volunteer effort to support education, learning path and an enhanced school environment for </a:t>
            </a:r>
            <a:r>
              <a:rPr lang="en-US" sz="1700" dirty="0">
                <a:solidFill>
                  <a:srgbClr val="283A8F"/>
                </a:solidFill>
                <a:latin typeface="Bahnschrift" panose="020B0502040204020203" pitchFamily="34" charset="0"/>
              </a:rPr>
              <a:t>young</a:t>
            </a:r>
            <a:r>
              <a:rPr lang="en-US" sz="1700" b="0" i="0" dirty="0">
                <a:solidFill>
                  <a:srgbClr val="283A8F"/>
                </a:solidFill>
                <a:effectLst/>
                <a:latin typeface="Bahnschrift" panose="020B0502040204020203" pitchFamily="34" charset="0"/>
              </a:rPr>
              <a:t> African refugees ensuring a significant journey – with various initiatives to help uplift some of the most underserved communities &amp; leave an impact in their educational and well-being .</a:t>
            </a:r>
            <a:endParaRPr lang="en-US" sz="1700" dirty="0">
              <a:solidFill>
                <a:srgbClr val="283A8F"/>
              </a:solidFill>
              <a:latin typeface="Bahnschrift" panose="020B0502040204020203"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9620" y="3775081"/>
            <a:ext cx="2030205" cy="1396996"/>
          </a:xfrm>
          <a:prstGeom prst="rect">
            <a:avLst/>
          </a:prstGeom>
        </p:spPr>
      </p:pic>
      <p:cxnSp>
        <p:nvCxnSpPr>
          <p:cNvPr id="13" name="Straight Connector 12"/>
          <p:cNvCxnSpPr/>
          <p:nvPr/>
        </p:nvCxnSpPr>
        <p:spPr>
          <a:xfrm>
            <a:off x="5095690" y="3543300"/>
            <a:ext cx="0" cy="14216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1501" y="920730"/>
            <a:ext cx="6123708" cy="615204"/>
          </a:xfrm>
          <a:prstGeom prst="rect">
            <a:avLst/>
          </a:prstGeom>
          <a:noFill/>
        </p:spPr>
        <p:txBody>
          <a:bodyPr wrap="square" lIns="0" tIns="0" rIns="0" bIns="0" rtlCol="0">
            <a:noAutofit/>
          </a:bodyPr>
          <a:lstStyle/>
          <a:p>
            <a:r>
              <a:rPr lang="en-US" sz="3600" b="1" spc="-150" dirty="0">
                <a:solidFill>
                  <a:srgbClr val="FFC000"/>
                </a:solidFill>
                <a:latin typeface="Bahnschrift" panose="020B0502040204020203" pitchFamily="34" charset="0"/>
              </a:rPr>
              <a:t>&gt; </a:t>
            </a:r>
            <a:r>
              <a:rPr lang="en-US" sz="3600" b="1" dirty="0">
                <a:solidFill>
                  <a:srgbClr val="FFC000"/>
                </a:solidFill>
                <a:latin typeface="Bahnschrift" panose="020B0502040204020203" pitchFamily="34" charset="0"/>
              </a:rPr>
              <a:t>ABOUT OUR </a:t>
            </a:r>
          </a:p>
          <a:p>
            <a:r>
              <a:rPr lang="en-US" sz="3600" b="1" dirty="0">
                <a:solidFill>
                  <a:srgbClr val="FFC000"/>
                </a:solidFill>
                <a:latin typeface="Bahnschrift" panose="020B0502040204020203" pitchFamily="34" charset="0"/>
              </a:rPr>
              <a:t>CSR PROGRAM &amp; PARTNERSHIP PROGRAM</a:t>
            </a:r>
          </a:p>
        </p:txBody>
      </p:sp>
      <p:sp>
        <p:nvSpPr>
          <p:cNvPr id="16" name="Rectangle 15"/>
          <p:cNvSpPr/>
          <p:nvPr/>
        </p:nvSpPr>
        <p:spPr>
          <a:xfrm>
            <a:off x="235744" y="5485690"/>
            <a:ext cx="2857084" cy="2436757"/>
          </a:xfrm>
          <a:prstGeom prst="rect">
            <a:avLst/>
          </a:prstGeom>
        </p:spPr>
        <p:txBody>
          <a:bodyPr wrap="square">
            <a:spAutoFit/>
          </a:bodyPr>
          <a:lstStyle/>
          <a:p>
            <a:pPr>
              <a:lnSpc>
                <a:spcPct val="107000"/>
              </a:lnSpc>
              <a:spcAft>
                <a:spcPts val="800"/>
              </a:spcAft>
            </a:pPr>
            <a:r>
              <a:rPr lang="en-US" dirty="0">
                <a:solidFill>
                  <a:schemeClr val="bg1"/>
                </a:solidFill>
                <a:latin typeface="Bahnschrift" panose="020B0502040204020203" pitchFamily="34" charset="0"/>
                <a:ea typeface="Calibri" panose="020F0502020204030204" pitchFamily="34" charset="0"/>
                <a:cs typeface="Arial" panose="020B0604020202020204" pitchFamily="34" charset="0"/>
              </a:rPr>
              <a:t>The </a:t>
            </a:r>
            <a:r>
              <a:rPr lang="en-US" b="1" dirty="0">
                <a:solidFill>
                  <a:srgbClr val="00AEEF"/>
                </a:solidFill>
                <a:latin typeface="Bahnschrift" panose="020B0502040204020203" pitchFamily="34" charset="0"/>
                <a:ea typeface="Calibri" panose="020F0502020204030204" pitchFamily="34" charset="0"/>
                <a:cs typeface="Arial" panose="020B0604020202020204" pitchFamily="34" charset="0"/>
              </a:rPr>
              <a:t>“IMPACT CSR” </a:t>
            </a:r>
            <a:r>
              <a:rPr lang="en-US" dirty="0">
                <a:solidFill>
                  <a:schemeClr val="bg1"/>
                </a:solidFill>
                <a:latin typeface="Bahnschrift" panose="020B0502040204020203" pitchFamily="34" charset="0"/>
                <a:ea typeface="Calibri" panose="020F0502020204030204" pitchFamily="34" charset="0"/>
                <a:cs typeface="Arial" panose="020B0604020202020204" pitchFamily="34" charset="0"/>
              </a:rPr>
              <a:t>program aims to extend help to our community and create long term; significant, scalable and supportive partnerships with various entities nationwide. </a:t>
            </a:r>
          </a:p>
        </p:txBody>
      </p:sp>
      <p:sp>
        <p:nvSpPr>
          <p:cNvPr id="17" name="TextBox 16"/>
          <p:cNvSpPr txBox="1"/>
          <p:nvPr/>
        </p:nvSpPr>
        <p:spPr>
          <a:xfrm>
            <a:off x="428625" y="3543300"/>
            <a:ext cx="2386013" cy="1014413"/>
          </a:xfrm>
          <a:prstGeom prst="rect">
            <a:avLst/>
          </a:prstGeom>
          <a:noFill/>
        </p:spPr>
        <p:txBody>
          <a:bodyPr wrap="square" rtlCol="0">
            <a:spAutoFit/>
          </a:bodyPr>
          <a:lstStyle/>
          <a:p>
            <a:endParaRPr lang="en-US" dirty="0"/>
          </a:p>
        </p:txBody>
      </p:sp>
      <p:sp>
        <p:nvSpPr>
          <p:cNvPr id="18" name="TextBox 17"/>
          <p:cNvSpPr txBox="1"/>
          <p:nvPr/>
        </p:nvSpPr>
        <p:spPr>
          <a:xfrm>
            <a:off x="314465" y="3728327"/>
            <a:ext cx="2826459" cy="707886"/>
          </a:xfrm>
          <a:prstGeom prst="rect">
            <a:avLst/>
          </a:prstGeom>
          <a:noFill/>
        </p:spPr>
        <p:txBody>
          <a:bodyPr wrap="square" rtlCol="0">
            <a:spAutoFit/>
          </a:bodyPr>
          <a:lstStyle/>
          <a:p>
            <a:r>
              <a:rPr lang="en-US" sz="2000" b="1" dirty="0">
                <a:solidFill>
                  <a:srgbClr val="FFC000"/>
                </a:solidFill>
                <a:latin typeface="Bahnschrift" panose="020B0502040204020203" pitchFamily="34" charset="0"/>
              </a:rPr>
              <a:t>CONNECTING WITH COMMUNITIES</a:t>
            </a:r>
          </a:p>
        </p:txBody>
      </p:sp>
      <p:cxnSp>
        <p:nvCxnSpPr>
          <p:cNvPr id="21" name="Straight Connector 20"/>
          <p:cNvCxnSpPr/>
          <p:nvPr/>
        </p:nvCxnSpPr>
        <p:spPr>
          <a:xfrm flipH="1">
            <a:off x="314325" y="4557713"/>
            <a:ext cx="2343150" cy="0"/>
          </a:xfrm>
          <a:prstGeom prst="line">
            <a:avLst/>
          </a:prstGeom>
          <a:ln w="28575">
            <a:solidFill>
              <a:srgbClr val="009DDE">
                <a:alpha val="49000"/>
              </a:srgb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3963" y="9067956"/>
            <a:ext cx="2301245" cy="865634"/>
          </a:xfrm>
          <a:prstGeom prst="rect">
            <a:avLst/>
          </a:prstGeom>
        </p:spPr>
      </p:pic>
      <p:pic>
        <p:nvPicPr>
          <p:cNvPr id="19" name="Picture 2" descr="May be an image of text that says 'CENTER FOR ARAB WEST UNDERSTANDING Learning Cent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31970" y="3830153"/>
            <a:ext cx="1212119" cy="121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313" y="-92252"/>
            <a:ext cx="7061177" cy="9998252"/>
          </a:xfrm>
          <a:prstGeom prst="rect">
            <a:avLst/>
          </a:prstGeom>
        </p:spPr>
      </p:pic>
      <p:sp>
        <p:nvSpPr>
          <p:cNvPr id="8" name="Rectangle 7"/>
          <p:cNvSpPr/>
          <p:nvPr/>
        </p:nvSpPr>
        <p:spPr>
          <a:xfrm>
            <a:off x="5910146" y="4906873"/>
            <a:ext cx="990718" cy="4221834"/>
          </a:xfrm>
          <a:prstGeom prst="rect">
            <a:avLst/>
          </a:prstGeom>
          <a:solidFill>
            <a:srgbClr val="2833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313" y="1204330"/>
            <a:ext cx="5218771" cy="4438185"/>
          </a:xfrm>
          <a:prstGeom prst="rect">
            <a:avLst/>
          </a:prstGeom>
        </p:spPr>
      </p:pic>
      <p:sp>
        <p:nvSpPr>
          <p:cNvPr id="11" name="Rectangle 10"/>
          <p:cNvSpPr/>
          <p:nvPr/>
        </p:nvSpPr>
        <p:spPr>
          <a:xfrm>
            <a:off x="-160313" y="-222664"/>
            <a:ext cx="7061177" cy="1426994"/>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1991" y="131925"/>
            <a:ext cx="4037522" cy="582794"/>
          </a:xfrm>
          <a:prstGeom prst="rect">
            <a:avLst/>
          </a:prstGeom>
          <a:noFill/>
        </p:spPr>
        <p:txBody>
          <a:bodyPr wrap="square" lIns="0" tIns="0" rIns="0" bIns="0" rtlCol="0">
            <a:noAutofit/>
          </a:bodyPr>
          <a:lstStyle/>
          <a:p>
            <a:r>
              <a:rPr lang="en-US" sz="2800" b="1" spc="-150" dirty="0">
                <a:solidFill>
                  <a:srgbClr val="FFC000"/>
                </a:solidFill>
                <a:latin typeface="Bahnschrift" panose="020B0502040204020203" pitchFamily="34" charset="0"/>
              </a:rPr>
              <a:t>&gt; </a:t>
            </a:r>
            <a:r>
              <a:rPr lang="en-US" sz="2000" b="1" dirty="0">
                <a:solidFill>
                  <a:schemeClr val="bg1"/>
                </a:solidFill>
                <a:effectLst>
                  <a:outerShdw blurRad="38100" dist="38100" dir="2700000" algn="tl">
                    <a:srgbClr val="000000">
                      <a:alpha val="43137"/>
                    </a:srgbClr>
                  </a:outerShdw>
                </a:effectLst>
                <a:latin typeface="Bahnschrift" panose="020B0502040204020203" pitchFamily="34" charset="0"/>
              </a:rPr>
              <a:t>CENTER FOR ARAB-WEST UNDERSTANDING (CAWU) PARTNERSHIP WITH MAJOREL EGYPT HIGLIGHTS</a:t>
            </a:r>
            <a:endParaRPr lang="en-US" sz="40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82937" y="4903159"/>
            <a:ext cx="5040351" cy="4221833"/>
          </a:xfrm>
          <a:prstGeom prst="rect">
            <a:avLst/>
          </a:prstGeom>
        </p:spPr>
      </p:pic>
      <p:sp>
        <p:nvSpPr>
          <p:cNvPr id="14" name="Rectangle 13"/>
          <p:cNvSpPr/>
          <p:nvPr/>
        </p:nvSpPr>
        <p:spPr>
          <a:xfrm>
            <a:off x="3733013" y="1217449"/>
            <a:ext cx="1325445" cy="895011"/>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2627" y="554420"/>
            <a:ext cx="1666216" cy="1666216"/>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26967" y="9092976"/>
            <a:ext cx="2301245" cy="865634"/>
          </a:xfrm>
          <a:prstGeom prst="rect">
            <a:avLst/>
          </a:prstGeom>
        </p:spPr>
      </p:pic>
    </p:spTree>
    <p:extLst>
      <p:ext uri="{BB962C8B-B14F-4D97-AF65-F5344CB8AC3E}">
        <p14:creationId xmlns:p14="http://schemas.microsoft.com/office/powerpoint/2010/main" val="150654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9" y="0"/>
            <a:ext cx="7164217" cy="10133264"/>
          </a:xfrm>
          <a:prstGeom prst="rect">
            <a:avLst/>
          </a:prstGeom>
        </p:spPr>
      </p:pic>
      <p:sp>
        <p:nvSpPr>
          <p:cNvPr id="2" name="Rectangle 1"/>
          <p:cNvSpPr/>
          <p:nvPr/>
        </p:nvSpPr>
        <p:spPr>
          <a:xfrm>
            <a:off x="421093" y="2187915"/>
            <a:ext cx="6136870" cy="7056095"/>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A5E7"/>
                </a:solidFill>
              </a:rPr>
              <a:t>MAJOREL EGYPT LAUNCHES “IMPACT” CSR PROGRAM – AND PARTNERS WITH THE CAWU, LEARNING CENTER PROGRAM FOR REFUGEES</a:t>
            </a:r>
          </a:p>
          <a:p>
            <a:endParaRPr lang="en-US" b="1" dirty="0">
              <a:solidFill>
                <a:srgbClr val="15A5E7"/>
              </a:solidFill>
            </a:endParaRPr>
          </a:p>
          <a:p>
            <a:r>
              <a:rPr lang="en-US" sz="1200" b="1" dirty="0">
                <a:solidFill>
                  <a:srgbClr val="0632B5"/>
                </a:solidFill>
              </a:rPr>
              <a:t>Majorel Egypt launched “Majorel Impact Program”, an employee-led volunteer effort to support education, improve health &amp; wellness and more CSR initiatives to help uplift some of the most underserved communities across Egypt. </a:t>
            </a:r>
          </a:p>
          <a:p>
            <a:endParaRPr lang="en-US" sz="1200" b="1" dirty="0">
              <a:solidFill>
                <a:srgbClr val="0632B5"/>
              </a:solidFill>
            </a:endParaRPr>
          </a:p>
          <a:p>
            <a:r>
              <a:rPr lang="en-US" sz="1200" b="1" dirty="0">
                <a:solidFill>
                  <a:srgbClr val="0632B5"/>
                </a:solidFill>
              </a:rPr>
              <a:t>As its key initiative for 2020-2022 Majorel Egypt has agreed to a long-term partnership with the Center for Arab-West Understanding (CAWU) an NGO in Egypt facilitating intercultural dialogue and providing school/learning facilities for African refugee’s young generations between the age 16-22 who don’t have access to public schools nor International education. </a:t>
            </a:r>
          </a:p>
          <a:p>
            <a:r>
              <a:rPr lang="en-US" sz="1200" b="1" dirty="0">
                <a:solidFill>
                  <a:srgbClr val="0632B5"/>
                </a:solidFill>
              </a:rPr>
              <a:t>“With now over 7500 professionals Majorel Egypt has grown strengths to strength to be the leading Customer Experience Outsourcing company in the Middle East. But with success and growth also comes responsibility, not only for our clients and employees, but also for our community. I am very proud of the “Impact” CSR program as it transcends and carries our key guiding principles of </a:t>
            </a:r>
            <a:r>
              <a:rPr lang="en-US" sz="1200" b="1" i="1" dirty="0">
                <a:solidFill>
                  <a:srgbClr val="0632B5"/>
                </a:solidFill>
              </a:rPr>
              <a:t>care for our people/s health, safety and wellbeing</a:t>
            </a:r>
            <a:r>
              <a:rPr lang="en-US" sz="1200" b="1" dirty="0">
                <a:solidFill>
                  <a:srgbClr val="0632B5"/>
                </a:solidFill>
              </a:rPr>
              <a:t> into our community and provides hope for a better future for young refugees” states Ricardo Langwieder-</a:t>
            </a:r>
            <a:r>
              <a:rPr lang="en-US" sz="1200" b="1" dirty="0" err="1">
                <a:solidFill>
                  <a:srgbClr val="0632B5"/>
                </a:solidFill>
              </a:rPr>
              <a:t>Görner</a:t>
            </a:r>
            <a:r>
              <a:rPr lang="en-US" sz="1200" b="1" dirty="0">
                <a:solidFill>
                  <a:srgbClr val="0632B5"/>
                </a:solidFill>
              </a:rPr>
              <a:t>. Managing Director of Majorel Egypt.</a:t>
            </a:r>
          </a:p>
          <a:p>
            <a:endParaRPr lang="en-US" sz="1200" b="1" dirty="0">
              <a:solidFill>
                <a:srgbClr val="0632B5"/>
              </a:solidFill>
            </a:endParaRPr>
          </a:p>
          <a:p>
            <a:r>
              <a:rPr lang="en-US" sz="1200" b="1" dirty="0" err="1">
                <a:solidFill>
                  <a:srgbClr val="0632B5"/>
                </a:solidFill>
              </a:rPr>
              <a:t>Cornelis</a:t>
            </a:r>
            <a:r>
              <a:rPr lang="en-US" sz="1200" b="1" dirty="0">
                <a:solidFill>
                  <a:srgbClr val="0632B5"/>
                </a:solidFill>
              </a:rPr>
              <a:t> </a:t>
            </a:r>
            <a:r>
              <a:rPr lang="en-US" sz="1200" b="1" dirty="0" err="1">
                <a:solidFill>
                  <a:srgbClr val="0632B5"/>
                </a:solidFill>
              </a:rPr>
              <a:t>Hulsman</a:t>
            </a:r>
            <a:r>
              <a:rPr lang="en-US" sz="1200" b="1" dirty="0">
                <a:solidFill>
                  <a:srgbClr val="0632B5"/>
                </a:solidFill>
              </a:rPr>
              <a:t>, one of the founders of CAWU and principal of the CAWU-Learning Center is extremely pleased with the support of Majorel-Impact. “We want to provide the students with an internationally recognized diploma. This will prepare them for university education and will create leaders in the different refugee communities which in turn will help these communities to address the many challenges they are facing.”</a:t>
            </a:r>
          </a:p>
          <a:p>
            <a:endParaRPr lang="en-US" sz="1200" b="1" dirty="0">
              <a:solidFill>
                <a:srgbClr val="0632B5"/>
              </a:solidFill>
            </a:endParaRPr>
          </a:p>
          <a:p>
            <a:r>
              <a:rPr lang="en-US" sz="1200" b="1" dirty="0">
                <a:solidFill>
                  <a:srgbClr val="0632B5"/>
                </a:solidFill>
              </a:rPr>
              <a:t>“Majorel Impact”; a program that believes in equal education opportunities, development and accessibility for all children and young adults as a rooted cause of our CSR program. The close co-operation with the CAWU Learning Center will contribute to many collaborations to improve the educational journey for the young refugees. From sponsoring scholarships, providing necessary educational equipment and engaging in off- campus activities. The continued collaboration doesn’t stop at donations, as Majorel staff are passionate and committed to support the CAWU Learning Center across the year with positive contributions to uplift the </a:t>
            </a:r>
            <a:r>
              <a:rPr lang="en-US" sz="1200" b="1" dirty="0" err="1">
                <a:solidFill>
                  <a:srgbClr val="0632B5"/>
                </a:solidFill>
              </a:rPr>
              <a:t>childrens</a:t>
            </a:r>
            <a:r>
              <a:rPr lang="en-US" sz="1200" b="1" dirty="0">
                <a:solidFill>
                  <a:srgbClr val="0632B5"/>
                </a:solidFill>
              </a:rPr>
              <a:t>’ spirit and take part with their diverse tutors on engaging activities that include choirs, sports and other recreation activities all year round.  </a:t>
            </a:r>
          </a:p>
        </p:txBody>
      </p:sp>
      <p:sp>
        <p:nvSpPr>
          <p:cNvPr id="6" name="TextBox 5"/>
          <p:cNvSpPr txBox="1"/>
          <p:nvPr/>
        </p:nvSpPr>
        <p:spPr>
          <a:xfrm>
            <a:off x="421093" y="298156"/>
            <a:ext cx="5233347" cy="1428750"/>
          </a:xfrm>
          <a:prstGeom prst="rect">
            <a:avLst/>
          </a:prstGeom>
          <a:noFill/>
        </p:spPr>
        <p:txBody>
          <a:bodyPr wrap="square" lIns="0" tIns="0" rIns="0" bIns="0" rtlCol="0">
            <a:noAutofit/>
          </a:bodyPr>
          <a:lstStyle/>
          <a:p>
            <a:r>
              <a:rPr lang="en-US" sz="2800" b="1" spc="-150" dirty="0">
                <a:solidFill>
                  <a:srgbClr val="FFC000"/>
                </a:solidFill>
                <a:latin typeface="Bahnschrift" panose="020B0502040204020203" pitchFamily="34" charset="0"/>
              </a:rPr>
              <a:t>&gt; </a:t>
            </a:r>
            <a:r>
              <a:rPr lang="en-US" sz="2800" b="1" spc="-150" dirty="0">
                <a:solidFill>
                  <a:schemeClr val="bg1"/>
                </a:solidFill>
                <a:latin typeface="Bahnschrift" panose="020B0502040204020203" pitchFamily="34" charset="0"/>
              </a:rPr>
              <a:t>MAJOREL </a:t>
            </a:r>
            <a:r>
              <a:rPr lang="en-US" sz="2800" b="1" spc="-150" dirty="0">
                <a:solidFill>
                  <a:srgbClr val="15A5E7"/>
                </a:solidFill>
                <a:latin typeface="Bahnschrift" panose="020B0502040204020203" pitchFamily="34" charset="0"/>
              </a:rPr>
              <a:t>EGYPT</a:t>
            </a:r>
            <a:r>
              <a:rPr lang="en-US" sz="2800" b="1" spc="-150" dirty="0">
                <a:solidFill>
                  <a:schemeClr val="bg1"/>
                </a:solidFill>
                <a:latin typeface="Bahnschrift" panose="020B0502040204020203" pitchFamily="34" charset="0"/>
              </a:rPr>
              <a:t>  </a:t>
            </a:r>
            <a:r>
              <a:rPr lang="en-US" sz="3200" b="1" spc="-150" dirty="0">
                <a:solidFill>
                  <a:srgbClr val="FFC000"/>
                </a:solidFill>
              </a:rPr>
              <a:t>&amp;</a:t>
            </a:r>
            <a:r>
              <a:rPr lang="en-US" sz="2800" b="1" spc="-150" dirty="0">
                <a:solidFill>
                  <a:srgbClr val="FFC000"/>
                </a:solidFill>
                <a:latin typeface="Bahnschrift" panose="020B0502040204020203" pitchFamily="34" charset="0"/>
              </a:rPr>
              <a:t> </a:t>
            </a:r>
            <a:r>
              <a:rPr lang="en-US" sz="2800" b="1" dirty="0">
                <a:solidFill>
                  <a:schemeClr val="bg1"/>
                </a:solidFill>
                <a:effectLst>
                  <a:outerShdw blurRad="38100" dist="38100" dir="2700000" algn="tl">
                    <a:srgbClr val="000000">
                      <a:alpha val="43137"/>
                    </a:srgbClr>
                  </a:outerShdw>
                </a:effectLst>
                <a:latin typeface="Bahnschrift" panose="020B0502040204020203" pitchFamily="34" charset="0"/>
              </a:rPr>
              <a:t>CENTER FOR ARAB-WEST UNDERSTANDING (</a:t>
            </a:r>
            <a:r>
              <a:rPr lang="en-US" sz="2800" b="1" dirty="0">
                <a:solidFill>
                  <a:srgbClr val="15A5E7"/>
                </a:solidFill>
                <a:effectLst>
                  <a:outerShdw blurRad="38100" dist="38100" dir="2700000" algn="tl">
                    <a:srgbClr val="000000">
                      <a:alpha val="43137"/>
                    </a:srgbClr>
                  </a:outerShdw>
                </a:effectLst>
                <a:latin typeface="Bahnschrift" panose="020B0502040204020203" pitchFamily="34" charset="0"/>
              </a:rPr>
              <a:t>CAWU</a:t>
            </a:r>
            <a:r>
              <a:rPr lang="en-US" sz="2800" b="1" dirty="0">
                <a:solidFill>
                  <a:schemeClr val="bg1"/>
                </a:solidFill>
                <a:effectLst>
                  <a:outerShdw blurRad="38100" dist="38100" dir="2700000" algn="tl">
                    <a:srgbClr val="000000">
                      <a:alpha val="43137"/>
                    </a:srgbClr>
                  </a:outerShdw>
                </a:effectLst>
                <a:latin typeface="Bahnschrift" panose="020B0502040204020203" pitchFamily="34" charset="0"/>
              </a:rPr>
              <a:t>)-  </a:t>
            </a:r>
            <a:r>
              <a:rPr lang="en-US" sz="3600" b="1" spc="-150" dirty="0">
                <a:solidFill>
                  <a:schemeClr val="bg1">
                    <a:lumMod val="85000"/>
                  </a:schemeClr>
                </a:solidFill>
              </a:rPr>
              <a:t>(</a:t>
            </a:r>
            <a:r>
              <a:rPr lang="en-US" sz="2800" b="1" spc="-150" dirty="0">
                <a:solidFill>
                  <a:schemeClr val="bg1">
                    <a:lumMod val="85000"/>
                  </a:schemeClr>
                </a:solidFill>
              </a:rPr>
              <a:t>RELEASE</a:t>
            </a:r>
            <a:r>
              <a:rPr lang="en-US" sz="3600" b="1" spc="-150" dirty="0">
                <a:solidFill>
                  <a:schemeClr val="bg1">
                    <a:lumMod val="85000"/>
                  </a:schemeClr>
                </a:solidFill>
              </a:rPr>
              <a:t>)</a:t>
            </a:r>
            <a:endParaRPr lang="en-US" sz="3200" b="1" spc="-150" dirty="0">
              <a:solidFill>
                <a:schemeClr val="bg1">
                  <a:lumMod val="85000"/>
                </a:schemeClr>
              </a:solidFill>
              <a:latin typeface="Bahnschrift" panose="020B0502040204020203" pitchFamily="34" charset="0"/>
            </a:endParaRPr>
          </a:p>
        </p:txBody>
      </p:sp>
      <p:sp>
        <p:nvSpPr>
          <p:cNvPr id="3" name="Rectangle 2"/>
          <p:cNvSpPr/>
          <p:nvPr/>
        </p:nvSpPr>
        <p:spPr>
          <a:xfrm>
            <a:off x="421093" y="9244010"/>
            <a:ext cx="5529262" cy="461665"/>
          </a:xfrm>
          <a:prstGeom prst="rect">
            <a:avLst/>
          </a:prstGeom>
        </p:spPr>
        <p:txBody>
          <a:bodyPr wrap="square">
            <a:spAutoFit/>
          </a:bodyPr>
          <a:lstStyle/>
          <a:p>
            <a:r>
              <a:rPr lang="en-US" sz="1200" dirty="0">
                <a:hlinkClick r:id="rId4"/>
              </a:rPr>
              <a:t>https://www.linkedin.com/feed/update/urn:li:activity:6742028388988395520</a:t>
            </a:r>
            <a:endParaRPr lang="en-US" sz="1200" dirty="0"/>
          </a:p>
          <a:p>
            <a:endParaRPr lang="en-US" sz="1200" dirty="0"/>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0542" y="8708702"/>
            <a:ext cx="1223796" cy="1223796"/>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4864" y="9278351"/>
            <a:ext cx="1105543" cy="760731"/>
          </a:xfrm>
          <a:prstGeom prst="rect">
            <a:avLst/>
          </a:prstGeom>
        </p:spPr>
      </p:pic>
      <p:cxnSp>
        <p:nvCxnSpPr>
          <p:cNvPr id="9" name="Straight Connector 8"/>
          <p:cNvCxnSpPr/>
          <p:nvPr/>
        </p:nvCxnSpPr>
        <p:spPr>
          <a:xfrm>
            <a:off x="6131362" y="9372600"/>
            <a:ext cx="0" cy="60748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86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313" y="-92252"/>
            <a:ext cx="7061177" cy="9998252"/>
          </a:xfrm>
          <a:prstGeom prst="rect">
            <a:avLst/>
          </a:prstGeom>
        </p:spPr>
      </p:pic>
      <p:sp>
        <p:nvSpPr>
          <p:cNvPr id="11" name="Rectangle 10"/>
          <p:cNvSpPr/>
          <p:nvPr/>
        </p:nvSpPr>
        <p:spPr>
          <a:xfrm>
            <a:off x="-160313" y="-149512"/>
            <a:ext cx="7061177" cy="1426994"/>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9951" y="311948"/>
            <a:ext cx="7146123" cy="582794"/>
          </a:xfrm>
          <a:prstGeom prst="rect">
            <a:avLst/>
          </a:prstGeom>
          <a:noFill/>
        </p:spPr>
        <p:txBody>
          <a:bodyPr wrap="square" lIns="0" tIns="0" rIns="0" bIns="0" rtlCol="0">
            <a:noAutofit/>
          </a:bodyPr>
          <a:lstStyle/>
          <a:p>
            <a:r>
              <a:rPr lang="en-US" sz="2800" b="1" spc="-150" dirty="0">
                <a:solidFill>
                  <a:srgbClr val="FFC000"/>
                </a:solidFill>
                <a:latin typeface="Bahnschrift" panose="020B0502040204020203" pitchFamily="34" charset="0"/>
              </a:rPr>
              <a:t>&gt; </a:t>
            </a:r>
            <a:r>
              <a:rPr lang="en-US" sz="2800" b="1" spc="-150" dirty="0">
                <a:solidFill>
                  <a:schemeClr val="bg1"/>
                </a:solidFill>
                <a:latin typeface="Bahnschrift" panose="020B0502040204020203" pitchFamily="34" charset="0"/>
              </a:rPr>
              <a:t>CHRISTMAS CHOIR </a:t>
            </a:r>
          </a:p>
          <a:p>
            <a:r>
              <a:rPr lang="en-US" sz="2800" b="1" spc="-150" dirty="0">
                <a:solidFill>
                  <a:schemeClr val="bg1"/>
                </a:solidFill>
                <a:latin typeface="Bahnschrift" panose="020B0502040204020203" pitchFamily="34" charset="0"/>
              </a:rPr>
              <a:t>PERFORMANCE  DONATION </a:t>
            </a:r>
          </a:p>
        </p:txBody>
      </p:sp>
      <p:sp>
        <p:nvSpPr>
          <p:cNvPr id="14" name="Rectangle 13"/>
          <p:cNvSpPr/>
          <p:nvPr/>
        </p:nvSpPr>
        <p:spPr>
          <a:xfrm>
            <a:off x="-352981" y="1181101"/>
            <a:ext cx="7351816" cy="8008257"/>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6103" y="-42027"/>
            <a:ext cx="1666216" cy="1666216"/>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6967" y="9092976"/>
            <a:ext cx="2301245" cy="865634"/>
          </a:xfrm>
          <a:prstGeom prst="rect">
            <a:avLst/>
          </a:prstGeom>
        </p:spPr>
      </p:pic>
      <p:cxnSp>
        <p:nvCxnSpPr>
          <p:cNvPr id="6" name="Straight Connector 5"/>
          <p:cNvCxnSpPr/>
          <p:nvPr/>
        </p:nvCxnSpPr>
        <p:spPr>
          <a:xfrm>
            <a:off x="0" y="1277482"/>
            <a:ext cx="3573061" cy="0"/>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681449"/>
            <a:ext cx="5412879" cy="2618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23293" y="3892450"/>
            <a:ext cx="5298846" cy="2932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2054" y="6621589"/>
            <a:ext cx="3413110" cy="2681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304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9" y="0"/>
            <a:ext cx="7164217" cy="10133264"/>
          </a:xfrm>
          <a:prstGeom prst="rect">
            <a:avLst/>
          </a:prstGeom>
        </p:spPr>
      </p:pic>
      <p:sp>
        <p:nvSpPr>
          <p:cNvPr id="2" name="Rectangle 1"/>
          <p:cNvSpPr/>
          <p:nvPr/>
        </p:nvSpPr>
        <p:spPr>
          <a:xfrm>
            <a:off x="421093" y="2187915"/>
            <a:ext cx="6313536" cy="7056095"/>
          </a:xfrm>
          <a:prstGeom prst="rect">
            <a:avLst/>
          </a:prstGeom>
          <a:solidFill>
            <a:schemeClr val="bg1">
              <a:lumMod val="9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632B5"/>
              </a:solidFill>
            </a:endParaRPr>
          </a:p>
          <a:p>
            <a:r>
              <a:rPr lang="en-US" b="1" dirty="0">
                <a:solidFill>
                  <a:srgbClr val="0632B5"/>
                </a:solidFill>
              </a:rPr>
              <a:t>At Majorel Egypt, “Impact” CSR program believes that, every day should be the most wonderful time of the year for our children.</a:t>
            </a:r>
          </a:p>
          <a:p>
            <a:br>
              <a:rPr lang="en-US" b="1" dirty="0">
                <a:solidFill>
                  <a:srgbClr val="0632B5"/>
                </a:solidFill>
              </a:rPr>
            </a:br>
            <a:r>
              <a:rPr lang="en-US" b="1" dirty="0">
                <a:solidFill>
                  <a:srgbClr val="0632B5"/>
                </a:solidFill>
              </a:rPr>
              <a:t>The festive spirit of Christmas kept us connected (while keeping a safe distance) , as the CAWU - Learning Center Refugee Choir held a dazzling performance by the students “</a:t>
            </a:r>
            <a:r>
              <a:rPr lang="en-US" b="1" dirty="0" err="1">
                <a:solidFill>
                  <a:srgbClr val="0632B5"/>
                </a:solidFill>
              </a:rPr>
              <a:t>Afri</a:t>
            </a:r>
            <a:r>
              <a:rPr lang="en-US" b="1" dirty="0">
                <a:solidFill>
                  <a:srgbClr val="0632B5"/>
                </a:solidFill>
              </a:rPr>
              <a:t>-Choir”. The evening was lit by candlelight, as the choir performed “Silent Night, You Raise Me Up, Hallelujah and I will follow Him.”</a:t>
            </a:r>
          </a:p>
          <a:p>
            <a:br>
              <a:rPr lang="en-US" b="1" dirty="0">
                <a:solidFill>
                  <a:srgbClr val="0632B5"/>
                </a:solidFill>
              </a:rPr>
            </a:br>
            <a:r>
              <a:rPr lang="en-US" b="1" dirty="0">
                <a:solidFill>
                  <a:srgbClr val="0632B5"/>
                </a:solidFill>
              </a:rPr>
              <a:t>The music of the </a:t>
            </a:r>
            <a:r>
              <a:rPr lang="en-US" b="1" dirty="0" err="1">
                <a:solidFill>
                  <a:srgbClr val="0632B5"/>
                </a:solidFill>
              </a:rPr>
              <a:t>Afri</a:t>
            </a:r>
            <a:r>
              <a:rPr lang="en-US" b="1" dirty="0">
                <a:solidFill>
                  <a:srgbClr val="0632B5"/>
                </a:solidFill>
              </a:rPr>
              <a:t>-Choir that spread happiness to all attendees was sponsored by Majorel Egypt by supporting CAWU – Learning Center with music instruments, Choir uniform &amp; flyers along with donations from our people to make the evening entirely magical.</a:t>
            </a:r>
          </a:p>
          <a:p>
            <a:br>
              <a:rPr lang="en-US" b="1" dirty="0">
                <a:solidFill>
                  <a:srgbClr val="0632B5"/>
                </a:solidFill>
              </a:rPr>
            </a:br>
            <a:r>
              <a:rPr lang="en-US" b="1" dirty="0">
                <a:solidFill>
                  <a:srgbClr val="0632B5"/>
                </a:solidFill>
              </a:rPr>
              <a:t>Majorel CSR program “Impact” is committed to a spiritual &amp; impactful transformative partnership with CAWU Learning Center for Refugees and more meaningful initiatives in 2021.</a:t>
            </a:r>
            <a:endParaRPr lang="en-US" sz="1200" b="1" dirty="0">
              <a:solidFill>
                <a:srgbClr val="0632B5"/>
              </a:solidFill>
            </a:endParaRPr>
          </a:p>
        </p:txBody>
      </p:sp>
      <p:sp>
        <p:nvSpPr>
          <p:cNvPr id="6" name="TextBox 5"/>
          <p:cNvSpPr txBox="1"/>
          <p:nvPr/>
        </p:nvSpPr>
        <p:spPr>
          <a:xfrm>
            <a:off x="421093" y="121963"/>
            <a:ext cx="6313536" cy="1428750"/>
          </a:xfrm>
          <a:prstGeom prst="rect">
            <a:avLst/>
          </a:prstGeom>
          <a:noFill/>
        </p:spPr>
        <p:txBody>
          <a:bodyPr wrap="square" lIns="0" tIns="0" rIns="0" bIns="0" rtlCol="0">
            <a:noAutofit/>
          </a:bodyPr>
          <a:lstStyle/>
          <a:p>
            <a:r>
              <a:rPr lang="en-US" sz="2800" b="1" spc="-150" dirty="0">
                <a:solidFill>
                  <a:srgbClr val="FFC000"/>
                </a:solidFill>
                <a:latin typeface="Bahnschrift" panose="020B0502040204020203" pitchFamily="34" charset="0"/>
              </a:rPr>
              <a:t>&gt; </a:t>
            </a:r>
            <a:r>
              <a:rPr lang="en-US" sz="2800" b="1" spc="-150" dirty="0">
                <a:solidFill>
                  <a:schemeClr val="bg1"/>
                </a:solidFill>
                <a:latin typeface="Bahnschrift" panose="020B0502040204020203" pitchFamily="34" charset="0"/>
              </a:rPr>
              <a:t>MAJOREL </a:t>
            </a:r>
            <a:r>
              <a:rPr lang="en-US" sz="2800" b="1" spc="-150" dirty="0">
                <a:solidFill>
                  <a:srgbClr val="15A5E7"/>
                </a:solidFill>
                <a:latin typeface="Bahnschrift" panose="020B0502040204020203" pitchFamily="34" charset="0"/>
              </a:rPr>
              <a:t>EGYPT</a:t>
            </a:r>
            <a:r>
              <a:rPr lang="en-US" sz="2800" b="1" spc="-150" dirty="0">
                <a:solidFill>
                  <a:schemeClr val="bg1"/>
                </a:solidFill>
                <a:latin typeface="Bahnschrift" panose="020B0502040204020203" pitchFamily="34" charset="0"/>
              </a:rPr>
              <a:t>  </a:t>
            </a:r>
            <a:r>
              <a:rPr lang="en-US" sz="3200" b="1" spc="-150" dirty="0">
                <a:solidFill>
                  <a:schemeClr val="bg1">
                    <a:lumMod val="95000"/>
                  </a:schemeClr>
                </a:solidFill>
              </a:rPr>
              <a:t>- EMPOWERS CAWU LEARNING CENTER CHRISTMAS “AFRI-CHOIR” CONCERNT</a:t>
            </a:r>
            <a:endParaRPr lang="en-US" sz="2800" b="1" spc="-150" dirty="0">
              <a:solidFill>
                <a:schemeClr val="bg1">
                  <a:lumMod val="95000"/>
                </a:schemeClr>
              </a:solidFill>
              <a:latin typeface="Bahnschrift" panose="020B0502040204020203"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3835" y="8548348"/>
            <a:ext cx="1462527" cy="146252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4864" y="9278351"/>
            <a:ext cx="1105543" cy="760731"/>
          </a:xfrm>
          <a:prstGeom prst="rect">
            <a:avLst/>
          </a:prstGeom>
        </p:spPr>
      </p:pic>
      <p:cxnSp>
        <p:nvCxnSpPr>
          <p:cNvPr id="9" name="Straight Connector 8"/>
          <p:cNvCxnSpPr/>
          <p:nvPr/>
        </p:nvCxnSpPr>
        <p:spPr>
          <a:xfrm>
            <a:off x="6131362" y="9372600"/>
            <a:ext cx="0" cy="60748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42587" y="2342260"/>
            <a:ext cx="5360291" cy="981423"/>
          </a:xfrm>
          <a:prstGeom prst="rect">
            <a:avLst/>
          </a:prstGeom>
        </p:spPr>
        <p:txBody>
          <a:bodyPr wrap="square">
            <a:spAutoFit/>
          </a:bodyPr>
          <a:lstStyle/>
          <a:p>
            <a:pPr>
              <a:lnSpc>
                <a:spcPct val="107000"/>
              </a:lnSpc>
              <a:spcAft>
                <a:spcPts val="800"/>
              </a:spcAft>
            </a:pPr>
            <a:r>
              <a:rPr lang="en-US" b="1" dirty="0">
                <a:solidFill>
                  <a:srgbClr val="15A5E7"/>
                </a:solidFill>
                <a:latin typeface="Segoe UI" panose="020B0502040204020203" pitchFamily="34" charset="0"/>
                <a:ea typeface="Calibri" panose="020F0502020204030204" pitchFamily="34" charset="0"/>
                <a:cs typeface="Arial" panose="020B0604020202020204" pitchFamily="34" charset="0"/>
              </a:rPr>
              <a:t>MAJOREL EGYPT EMPOWERS “AFRI-CHOIR” CHRISTMAS PERFORMANCE BY CAWU, LEARNING CENTER PROGRAM FOR REFUGEES</a:t>
            </a:r>
            <a:endParaRPr lang="en-US" sz="2000" dirty="0">
              <a:solidFill>
                <a:srgbClr val="15A5E7"/>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1303598" y="9142548"/>
            <a:ext cx="3429000" cy="738664"/>
          </a:xfrm>
          <a:prstGeom prst="rect">
            <a:avLst/>
          </a:prstGeom>
        </p:spPr>
        <p:txBody>
          <a:bodyPr>
            <a:spAutoFit/>
          </a:bodyPr>
          <a:lstStyle/>
          <a:p>
            <a:r>
              <a:rPr lang="en-US" sz="1400" dirty="0">
                <a:hlinkClick r:id="rId6"/>
              </a:rPr>
              <a:t>https://www.linkedin.com/feed/update/urn:li:activity:6750054182151077888</a:t>
            </a:r>
            <a:endParaRPr lang="en-US" sz="1400" dirty="0"/>
          </a:p>
          <a:p>
            <a:endParaRPr lang="en-US" sz="1400" dirty="0"/>
          </a:p>
        </p:txBody>
      </p:sp>
      <p:sp>
        <p:nvSpPr>
          <p:cNvPr id="11" name="Oval 10"/>
          <p:cNvSpPr/>
          <p:nvPr/>
        </p:nvSpPr>
        <p:spPr>
          <a:xfrm>
            <a:off x="62944" y="8774637"/>
            <a:ext cx="1167580" cy="1131363"/>
          </a:xfrm>
          <a:prstGeom prst="ellipse">
            <a:avLst/>
          </a:prstGeom>
          <a:solidFill>
            <a:srgbClr val="FD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8575" y="9051785"/>
            <a:ext cx="1674896" cy="461665"/>
          </a:xfrm>
          <a:prstGeom prst="rect">
            <a:avLst/>
          </a:prstGeom>
          <a:noFill/>
        </p:spPr>
        <p:txBody>
          <a:bodyPr wrap="square" rtlCol="0">
            <a:spAutoFit/>
          </a:bodyPr>
          <a:lstStyle/>
          <a:p>
            <a:r>
              <a:rPr lang="en-US" sz="1200" b="1" dirty="0"/>
              <a:t>CLICK FOR–</a:t>
            </a:r>
          </a:p>
          <a:p>
            <a:r>
              <a:rPr lang="en-US" sz="1200" b="1" dirty="0"/>
              <a:t> CHOIR VIDEO</a:t>
            </a:r>
          </a:p>
        </p:txBody>
      </p:sp>
    </p:spTree>
    <p:extLst>
      <p:ext uri="{BB962C8B-B14F-4D97-AF65-F5344CB8AC3E}">
        <p14:creationId xmlns:p14="http://schemas.microsoft.com/office/powerpoint/2010/main" val="48919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313" y="-92252"/>
            <a:ext cx="7061177" cy="9998252"/>
          </a:xfrm>
          <a:prstGeom prst="rect">
            <a:avLst/>
          </a:prstGeom>
        </p:spPr>
      </p:pic>
      <p:sp>
        <p:nvSpPr>
          <p:cNvPr id="11" name="Rectangle 10"/>
          <p:cNvSpPr/>
          <p:nvPr/>
        </p:nvSpPr>
        <p:spPr>
          <a:xfrm>
            <a:off x="-160313" y="-149512"/>
            <a:ext cx="7061177" cy="1426994"/>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71462" y="83738"/>
            <a:ext cx="8341112" cy="1277613"/>
          </a:xfrm>
          <a:prstGeom prst="rect">
            <a:avLst/>
          </a:prstGeom>
          <a:noFill/>
        </p:spPr>
        <p:txBody>
          <a:bodyPr wrap="square" lIns="0" tIns="0" rIns="0" bIns="0" rtlCol="0">
            <a:no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150" normalizeH="0" baseline="0" noProof="0" dirty="0">
                <a:ln>
                  <a:noFill/>
                </a:ln>
                <a:solidFill>
                  <a:srgbClr val="15A5E7"/>
                </a:solidFill>
                <a:effectLst/>
                <a:uLnTx/>
                <a:uFillTx/>
                <a:latin typeface="Bahnschrift" panose="020B0502040204020203" pitchFamily="34" charset="0"/>
              </a:rPr>
              <a:t>EDUCATION CONTINUITY</a:t>
            </a:r>
          </a:p>
          <a:p>
            <a:pPr marR="0" lvl="0" algn="l" defTabSz="914400" rtl="0" eaLnBrk="1" fontAlgn="auto" latinLnBrk="0" hangingPunct="1">
              <a:lnSpc>
                <a:spcPct val="100000"/>
              </a:lnSpc>
              <a:spcBef>
                <a:spcPts val="0"/>
              </a:spcBef>
              <a:spcAft>
                <a:spcPts val="0"/>
              </a:spcAft>
              <a:buClrTx/>
              <a:buSzTx/>
              <a:tabLst/>
              <a:defRPr/>
            </a:pPr>
            <a:r>
              <a:rPr lang="en-US" sz="2000" b="1" spc="-150" dirty="0">
                <a:solidFill>
                  <a:srgbClr val="15A5E7"/>
                </a:solidFill>
                <a:latin typeface="Bahnschrift" panose="020B0502040204020203" pitchFamily="34" charset="0"/>
              </a:rPr>
              <a:t>SUPPORT :</a:t>
            </a:r>
          </a:p>
          <a:p>
            <a:pPr marR="0" lvl="0" algn="l" defTabSz="914400" rtl="0" eaLnBrk="1" fontAlgn="auto" latinLnBrk="0" hangingPunct="1">
              <a:lnSpc>
                <a:spcPct val="100000"/>
              </a:lnSpc>
              <a:spcBef>
                <a:spcPts val="0"/>
              </a:spcBef>
              <a:spcAft>
                <a:spcPts val="0"/>
              </a:spcAft>
              <a:buClrTx/>
              <a:buSzTx/>
              <a:tabLst/>
              <a:defRPr/>
            </a:pPr>
            <a:r>
              <a:rPr lang="en-US" sz="2000" spc="-150" dirty="0">
                <a:solidFill>
                  <a:prstClr val="white"/>
                </a:solidFill>
                <a:latin typeface="Bahnschrift" panose="020B0502040204020203" pitchFamily="34" charset="0"/>
              </a:rPr>
              <a:t> PCs/ CONNECTIVITY &amp;  CLASSROOM </a:t>
            </a:r>
          </a:p>
          <a:p>
            <a:pPr marR="0" lvl="0" algn="l" defTabSz="914400" rtl="0" eaLnBrk="1" fontAlgn="auto" latinLnBrk="0" hangingPunct="1">
              <a:lnSpc>
                <a:spcPct val="100000"/>
              </a:lnSpc>
              <a:spcBef>
                <a:spcPts val="0"/>
              </a:spcBef>
              <a:spcAft>
                <a:spcPts val="0"/>
              </a:spcAft>
              <a:buClrTx/>
              <a:buSzTx/>
              <a:tabLst/>
              <a:defRPr/>
            </a:pPr>
            <a:r>
              <a:rPr lang="en-US" sz="2000" spc="-150" dirty="0">
                <a:solidFill>
                  <a:prstClr val="white"/>
                </a:solidFill>
                <a:latin typeface="Bahnschrift" panose="020B0502040204020203" pitchFamily="34" charset="0"/>
              </a:rPr>
              <a:t>FACILITIES</a:t>
            </a:r>
            <a:endParaRPr kumimoji="0" lang="en-US" sz="2000" i="0" u="none" strike="noStrike" kern="1200" cap="none" spc="-150" normalizeH="0" baseline="0" noProof="0" dirty="0">
              <a:ln>
                <a:noFill/>
              </a:ln>
              <a:solidFill>
                <a:prstClr val="white"/>
              </a:solidFill>
              <a:effectLst/>
              <a:uLnTx/>
              <a:uFillTx/>
              <a:latin typeface="Bahnschrift" panose="020B0502040204020203" pitchFamily="34" charset="0"/>
            </a:endParaRPr>
          </a:p>
        </p:txBody>
      </p:sp>
      <p:sp>
        <p:nvSpPr>
          <p:cNvPr id="14" name="Rectangle 13"/>
          <p:cNvSpPr/>
          <p:nvPr/>
        </p:nvSpPr>
        <p:spPr>
          <a:xfrm>
            <a:off x="-160313" y="1277482"/>
            <a:ext cx="7159148" cy="7911876"/>
          </a:xfrm>
          <a:prstGeom prst="rect">
            <a:avLst/>
          </a:prstGeom>
          <a:solidFill>
            <a:srgbClr val="283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6103" y="-42027"/>
            <a:ext cx="1666216" cy="1666216"/>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6967" y="9092976"/>
            <a:ext cx="2301245" cy="865634"/>
          </a:xfrm>
          <a:prstGeom prst="rect">
            <a:avLst/>
          </a:prstGeom>
        </p:spPr>
      </p:pic>
      <p:cxnSp>
        <p:nvCxnSpPr>
          <p:cNvPr id="6" name="Straight Connector 5"/>
          <p:cNvCxnSpPr/>
          <p:nvPr/>
        </p:nvCxnSpPr>
        <p:spPr>
          <a:xfrm>
            <a:off x="0" y="1491797"/>
            <a:ext cx="3573061" cy="0"/>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44" y="1793207"/>
            <a:ext cx="4579718" cy="3051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2650" y="5095687"/>
            <a:ext cx="4359669" cy="2905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27292" y="8182599"/>
            <a:ext cx="4881622" cy="793794"/>
          </a:xfrm>
          <a:prstGeom prst="rect">
            <a:avLst/>
          </a:prstGeom>
          <a:solidFill>
            <a:srgbClr val="15A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effectLst>
                  <a:outerShdw blurRad="38100" dist="38100" dir="2700000" algn="tl">
                    <a:srgbClr val="000000">
                      <a:alpha val="43137"/>
                    </a:srgbClr>
                  </a:outerShdw>
                </a:effectLst>
              </a:rPr>
              <a:t>CHILDREN’S DELIGHT WITH PCS DELIVERED TO </a:t>
            </a:r>
          </a:p>
          <a:p>
            <a:r>
              <a:rPr lang="en-US" b="1" dirty="0">
                <a:effectLst>
                  <a:outerShdw blurRad="38100" dist="38100" dir="2700000" algn="tl">
                    <a:srgbClr val="000000">
                      <a:alpha val="43137"/>
                    </a:srgbClr>
                  </a:outerShdw>
                </a:effectLst>
              </a:rPr>
              <a:t>CAWU LEARNING CENTER </a:t>
            </a:r>
          </a:p>
        </p:txBody>
      </p:sp>
    </p:spTree>
    <p:extLst>
      <p:ext uri="{BB962C8B-B14F-4D97-AF65-F5344CB8AC3E}">
        <p14:creationId xmlns:p14="http://schemas.microsoft.com/office/powerpoint/2010/main" val="2028312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1412</TotalTime>
  <Words>1299</Words>
  <Application>Microsoft Office PowerPoint</Application>
  <PresentationFormat>A4 Paper (210x297 mm)</PresentationFormat>
  <Paragraphs>84</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Bahnschrift</vt:lpstr>
      <vt:lpstr>Calibri</vt:lpstr>
      <vt:lpstr>Calibri Light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Heba El Hakim</dc:creator>
  <cp:lastModifiedBy>Hulsman</cp:lastModifiedBy>
  <cp:revision>56</cp:revision>
  <dcterms:created xsi:type="dcterms:W3CDTF">2021-01-19T19:40:32Z</dcterms:created>
  <dcterms:modified xsi:type="dcterms:W3CDTF">2021-05-29T07:21:21Z</dcterms:modified>
</cp:coreProperties>
</file>